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0"/>
  </p:notesMasterIdLst>
  <p:sldIdLst>
    <p:sldId id="258" r:id="rId2"/>
    <p:sldId id="339" r:id="rId3"/>
    <p:sldId id="349" r:id="rId4"/>
    <p:sldId id="330" r:id="rId5"/>
    <p:sldId id="331" r:id="rId6"/>
    <p:sldId id="288" r:id="rId7"/>
    <p:sldId id="289" r:id="rId8"/>
    <p:sldId id="290" r:id="rId9"/>
    <p:sldId id="350" r:id="rId10"/>
    <p:sldId id="291" r:id="rId11"/>
    <p:sldId id="308" r:id="rId12"/>
    <p:sldId id="357" r:id="rId13"/>
    <p:sldId id="347" r:id="rId14"/>
    <p:sldId id="336" r:id="rId15"/>
    <p:sldId id="342" r:id="rId16"/>
    <p:sldId id="351" r:id="rId17"/>
    <p:sldId id="360" r:id="rId18"/>
    <p:sldId id="364" r:id="rId19"/>
    <p:sldId id="365" r:id="rId20"/>
    <p:sldId id="366" r:id="rId21"/>
    <p:sldId id="367" r:id="rId22"/>
    <p:sldId id="352" r:id="rId23"/>
    <p:sldId id="361" r:id="rId24"/>
    <p:sldId id="369" r:id="rId25"/>
    <p:sldId id="368" r:id="rId26"/>
    <p:sldId id="362" r:id="rId27"/>
    <p:sldId id="363" r:id="rId28"/>
    <p:sldId id="34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B28DEA-AA40-5A45-A8CA-C198DC4F445D}">
          <p14:sldIdLst>
            <p14:sldId id="258"/>
            <p14:sldId id="339"/>
            <p14:sldId id="349"/>
            <p14:sldId id="330"/>
            <p14:sldId id="331"/>
            <p14:sldId id="288"/>
            <p14:sldId id="289"/>
            <p14:sldId id="290"/>
            <p14:sldId id="350"/>
            <p14:sldId id="291"/>
            <p14:sldId id="308"/>
            <p14:sldId id="357"/>
            <p14:sldId id="347"/>
            <p14:sldId id="336"/>
            <p14:sldId id="342"/>
            <p14:sldId id="351"/>
            <p14:sldId id="360"/>
            <p14:sldId id="364"/>
            <p14:sldId id="365"/>
            <p14:sldId id="366"/>
            <p14:sldId id="367"/>
            <p14:sldId id="352"/>
            <p14:sldId id="361"/>
            <p14:sldId id="369"/>
            <p14:sldId id="368"/>
            <p14:sldId id="362"/>
            <p14:sldId id="363"/>
            <p14:sldId id="3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37"/>
    <a:srgbClr val="E60000"/>
    <a:srgbClr val="846C28"/>
    <a:srgbClr val="008E40"/>
    <a:srgbClr val="0092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63"/>
    <p:restoredTop sz="59905"/>
  </p:normalViewPr>
  <p:slideViewPr>
    <p:cSldViewPr>
      <p:cViewPr varScale="1">
        <p:scale>
          <a:sx n="66" d="100"/>
          <a:sy n="66" d="100"/>
        </p:scale>
        <p:origin x="216" y="688"/>
      </p:cViewPr>
      <p:guideLst>
        <p:guide orient="horz" pos="2160"/>
        <p:guide pos="3840"/>
      </p:guideLst>
    </p:cSldViewPr>
  </p:slideViewPr>
  <p:notesTextViewPr>
    <p:cViewPr>
      <p:scale>
        <a:sx n="130" d="100"/>
        <a:sy n="13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83EAFE-C65E-5D44-B324-E48D3D363410}"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BFC908A0-A4BB-6648-AEF7-3F8D6FB98950}">
      <dgm:prSet phldrT="[Text]"/>
      <dgm:spPr/>
      <dgm:t>
        <a:bodyPr/>
        <a:lstStyle/>
        <a:p>
          <a:pPr rtl="0"/>
          <a:r>
            <a:rPr lang="en-US" dirty="0"/>
            <a:t>Screening</a:t>
          </a:r>
        </a:p>
      </dgm:t>
    </dgm:pt>
    <dgm:pt modelId="{55DF2BB7-5C05-8242-9C51-DE10D00B298C}" type="parTrans" cxnId="{B4D351B7-1554-2742-A09D-95923AD25D08}">
      <dgm:prSet/>
      <dgm:spPr/>
      <dgm:t>
        <a:bodyPr/>
        <a:lstStyle/>
        <a:p>
          <a:endParaRPr lang="en-US"/>
        </a:p>
      </dgm:t>
    </dgm:pt>
    <dgm:pt modelId="{3E329C5C-2DB2-8545-90BF-2A3F76955B96}" type="sibTrans" cxnId="{B4D351B7-1554-2742-A09D-95923AD25D08}">
      <dgm:prSet/>
      <dgm:spPr/>
      <dgm:t>
        <a:bodyPr/>
        <a:lstStyle/>
        <a:p>
          <a:endParaRPr lang="en-US"/>
        </a:p>
      </dgm:t>
    </dgm:pt>
    <dgm:pt modelId="{2DC9D6FB-B916-ED47-9E90-CAE219FA71A4}">
      <dgm:prSet phldrT="[Text]"/>
      <dgm:spPr/>
      <dgm:t>
        <a:bodyPr/>
        <a:lstStyle/>
        <a:p>
          <a:r>
            <a:rPr lang="en-US" dirty="0"/>
            <a:t>Diagnosis</a:t>
          </a:r>
        </a:p>
      </dgm:t>
    </dgm:pt>
    <dgm:pt modelId="{F95D0BDD-255D-874C-9A1F-AD0386DE2730}" type="parTrans" cxnId="{324B6357-D87E-D244-B153-5FDE10FA8517}">
      <dgm:prSet/>
      <dgm:spPr/>
      <dgm:t>
        <a:bodyPr/>
        <a:lstStyle/>
        <a:p>
          <a:endParaRPr lang="en-US"/>
        </a:p>
      </dgm:t>
    </dgm:pt>
    <dgm:pt modelId="{6E82E5E4-E112-954C-AF4F-50A0B8D8D470}" type="sibTrans" cxnId="{324B6357-D87E-D244-B153-5FDE10FA8517}">
      <dgm:prSet/>
      <dgm:spPr/>
      <dgm:t>
        <a:bodyPr/>
        <a:lstStyle/>
        <a:p>
          <a:endParaRPr lang="en-US"/>
        </a:p>
      </dgm:t>
    </dgm:pt>
    <dgm:pt modelId="{DB650E22-4CC4-ED45-9AAE-965CA1335552}">
      <dgm:prSet phldrT="[Text]"/>
      <dgm:spPr/>
      <dgm:t>
        <a:bodyPr/>
        <a:lstStyle/>
        <a:p>
          <a:r>
            <a:rPr lang="en-US" dirty="0"/>
            <a:t>Behavioral Intervention</a:t>
          </a:r>
        </a:p>
      </dgm:t>
    </dgm:pt>
    <dgm:pt modelId="{0F3B08E7-72F5-A344-805F-A7791A3CC7E4}" type="parTrans" cxnId="{89EA418E-5515-6845-8138-909FAA1031A7}">
      <dgm:prSet/>
      <dgm:spPr/>
      <dgm:t>
        <a:bodyPr/>
        <a:lstStyle/>
        <a:p>
          <a:endParaRPr lang="en-US"/>
        </a:p>
      </dgm:t>
    </dgm:pt>
    <dgm:pt modelId="{1A956BBE-BFF6-9D45-AFEE-37FF52694691}" type="sibTrans" cxnId="{89EA418E-5515-6845-8138-909FAA1031A7}">
      <dgm:prSet/>
      <dgm:spPr/>
      <dgm:t>
        <a:bodyPr/>
        <a:lstStyle/>
        <a:p>
          <a:endParaRPr lang="en-US"/>
        </a:p>
      </dgm:t>
    </dgm:pt>
    <dgm:pt modelId="{E03CE941-939B-CD42-945E-56794ACE6E39}">
      <dgm:prSet phldrT="[Text]"/>
      <dgm:spPr/>
      <dgm:t>
        <a:bodyPr/>
        <a:lstStyle/>
        <a:p>
          <a:r>
            <a:rPr lang="en-US" dirty="0"/>
            <a:t>Progress Tracking</a:t>
          </a:r>
        </a:p>
      </dgm:t>
    </dgm:pt>
    <dgm:pt modelId="{CBF253A1-219C-514D-B0CC-F9E9B8F0CCC7}" type="parTrans" cxnId="{F15192A1-01C9-FF48-A6EC-3945CD52327E}">
      <dgm:prSet/>
      <dgm:spPr/>
      <dgm:t>
        <a:bodyPr/>
        <a:lstStyle/>
        <a:p>
          <a:endParaRPr lang="en-US"/>
        </a:p>
      </dgm:t>
    </dgm:pt>
    <dgm:pt modelId="{08CDE185-90DC-C740-A947-A29A53892253}" type="sibTrans" cxnId="{F15192A1-01C9-FF48-A6EC-3945CD52327E}">
      <dgm:prSet/>
      <dgm:spPr/>
      <dgm:t>
        <a:bodyPr/>
        <a:lstStyle/>
        <a:p>
          <a:endParaRPr lang="en-US"/>
        </a:p>
      </dgm:t>
    </dgm:pt>
    <dgm:pt modelId="{A5266917-FAF2-1F42-9A1C-33F1F0C5A332}">
      <dgm:prSet phldrT="[Text]"/>
      <dgm:spPr/>
      <dgm:t>
        <a:bodyPr/>
        <a:lstStyle/>
        <a:p>
          <a:r>
            <a:rPr lang="en-US" dirty="0"/>
            <a:t>Monitoring</a:t>
          </a:r>
        </a:p>
      </dgm:t>
    </dgm:pt>
    <dgm:pt modelId="{F64A8214-9081-4B4E-8FF5-F44A6B9319CE}" type="parTrans" cxnId="{0B32E87B-2D2B-7142-9B91-A059FEF1FEB5}">
      <dgm:prSet/>
      <dgm:spPr/>
      <dgm:t>
        <a:bodyPr/>
        <a:lstStyle/>
        <a:p>
          <a:endParaRPr lang="en-US"/>
        </a:p>
      </dgm:t>
    </dgm:pt>
    <dgm:pt modelId="{303DE2C3-9FD5-1A44-A4E7-CA790449B554}" type="sibTrans" cxnId="{0B32E87B-2D2B-7142-9B91-A059FEF1FEB5}">
      <dgm:prSet/>
      <dgm:spPr/>
      <dgm:t>
        <a:bodyPr/>
        <a:lstStyle/>
        <a:p>
          <a:endParaRPr lang="en-US"/>
        </a:p>
      </dgm:t>
    </dgm:pt>
    <dgm:pt modelId="{FE82A5FE-E970-2F41-8139-CE97CF6E6779}" type="pres">
      <dgm:prSet presAssocID="{9083EAFE-C65E-5D44-B324-E48D3D363410}" presName="cycle" presStyleCnt="0">
        <dgm:presLayoutVars>
          <dgm:dir/>
          <dgm:resizeHandles val="exact"/>
        </dgm:presLayoutVars>
      </dgm:prSet>
      <dgm:spPr/>
    </dgm:pt>
    <dgm:pt modelId="{A68EAC6C-409F-C444-832A-CE6B88C670DC}" type="pres">
      <dgm:prSet presAssocID="{BFC908A0-A4BB-6648-AEF7-3F8D6FB98950}" presName="dummy" presStyleCnt="0"/>
      <dgm:spPr/>
    </dgm:pt>
    <dgm:pt modelId="{B6614C9C-FBB6-5B41-A5B8-1B0B23664E79}" type="pres">
      <dgm:prSet presAssocID="{BFC908A0-A4BB-6648-AEF7-3F8D6FB98950}" presName="node" presStyleLbl="revTx" presStyleIdx="0" presStyleCnt="5">
        <dgm:presLayoutVars>
          <dgm:bulletEnabled val="1"/>
        </dgm:presLayoutVars>
      </dgm:prSet>
      <dgm:spPr/>
    </dgm:pt>
    <dgm:pt modelId="{5BA0E325-59EE-AB42-BD55-D2206B17F6D0}" type="pres">
      <dgm:prSet presAssocID="{3E329C5C-2DB2-8545-90BF-2A3F76955B96}" presName="sibTrans" presStyleLbl="node1" presStyleIdx="0" presStyleCnt="5"/>
      <dgm:spPr/>
    </dgm:pt>
    <dgm:pt modelId="{9D63DCC4-5AC3-6E4F-8B13-BA3064AD5ED9}" type="pres">
      <dgm:prSet presAssocID="{2DC9D6FB-B916-ED47-9E90-CAE219FA71A4}" presName="dummy" presStyleCnt="0"/>
      <dgm:spPr/>
    </dgm:pt>
    <dgm:pt modelId="{DABDA927-6E7A-F54A-B28E-3DF3FB1A7204}" type="pres">
      <dgm:prSet presAssocID="{2DC9D6FB-B916-ED47-9E90-CAE219FA71A4}" presName="node" presStyleLbl="revTx" presStyleIdx="1" presStyleCnt="5">
        <dgm:presLayoutVars>
          <dgm:bulletEnabled val="1"/>
        </dgm:presLayoutVars>
      </dgm:prSet>
      <dgm:spPr/>
    </dgm:pt>
    <dgm:pt modelId="{B6633A35-9B88-C744-ADD1-B573329F4134}" type="pres">
      <dgm:prSet presAssocID="{6E82E5E4-E112-954C-AF4F-50A0B8D8D470}" presName="sibTrans" presStyleLbl="node1" presStyleIdx="1" presStyleCnt="5"/>
      <dgm:spPr/>
    </dgm:pt>
    <dgm:pt modelId="{5C1EC50D-BB23-C046-AC60-28DA15602719}" type="pres">
      <dgm:prSet presAssocID="{DB650E22-4CC4-ED45-9AAE-965CA1335552}" presName="dummy" presStyleCnt="0"/>
      <dgm:spPr/>
    </dgm:pt>
    <dgm:pt modelId="{0053E805-A6DA-B04D-895D-FA1815B89AA7}" type="pres">
      <dgm:prSet presAssocID="{DB650E22-4CC4-ED45-9AAE-965CA1335552}" presName="node" presStyleLbl="revTx" presStyleIdx="2" presStyleCnt="5">
        <dgm:presLayoutVars>
          <dgm:bulletEnabled val="1"/>
        </dgm:presLayoutVars>
      </dgm:prSet>
      <dgm:spPr/>
    </dgm:pt>
    <dgm:pt modelId="{177F3738-57C3-BE44-B359-990B6146CDD7}" type="pres">
      <dgm:prSet presAssocID="{1A956BBE-BFF6-9D45-AFEE-37FF52694691}" presName="sibTrans" presStyleLbl="node1" presStyleIdx="2" presStyleCnt="5"/>
      <dgm:spPr/>
    </dgm:pt>
    <dgm:pt modelId="{E3D41A2A-0AD8-5841-951B-F3012F8DA580}" type="pres">
      <dgm:prSet presAssocID="{E03CE941-939B-CD42-945E-56794ACE6E39}" presName="dummy" presStyleCnt="0"/>
      <dgm:spPr/>
    </dgm:pt>
    <dgm:pt modelId="{A2B6BBE9-E291-FD4D-B275-A577344D146C}" type="pres">
      <dgm:prSet presAssocID="{E03CE941-939B-CD42-945E-56794ACE6E39}" presName="node" presStyleLbl="revTx" presStyleIdx="3" presStyleCnt="5">
        <dgm:presLayoutVars>
          <dgm:bulletEnabled val="1"/>
        </dgm:presLayoutVars>
      </dgm:prSet>
      <dgm:spPr/>
    </dgm:pt>
    <dgm:pt modelId="{A5D8F12F-FDBA-E24B-A3BE-BCEE52D0FBB1}" type="pres">
      <dgm:prSet presAssocID="{08CDE185-90DC-C740-A947-A29A53892253}" presName="sibTrans" presStyleLbl="node1" presStyleIdx="3" presStyleCnt="5"/>
      <dgm:spPr/>
    </dgm:pt>
    <dgm:pt modelId="{386B6B7D-35F6-1C43-A327-1741020B631B}" type="pres">
      <dgm:prSet presAssocID="{A5266917-FAF2-1F42-9A1C-33F1F0C5A332}" presName="dummy" presStyleCnt="0"/>
      <dgm:spPr/>
    </dgm:pt>
    <dgm:pt modelId="{CDD25EFD-EF9F-3842-B84E-58A646FB79E6}" type="pres">
      <dgm:prSet presAssocID="{A5266917-FAF2-1F42-9A1C-33F1F0C5A332}" presName="node" presStyleLbl="revTx" presStyleIdx="4" presStyleCnt="5">
        <dgm:presLayoutVars>
          <dgm:bulletEnabled val="1"/>
        </dgm:presLayoutVars>
      </dgm:prSet>
      <dgm:spPr/>
    </dgm:pt>
    <dgm:pt modelId="{37B2FF16-E838-C44F-BD5D-1EBD8AFBDB92}" type="pres">
      <dgm:prSet presAssocID="{303DE2C3-9FD5-1A44-A4E7-CA790449B554}" presName="sibTrans" presStyleLbl="node1" presStyleIdx="4" presStyleCnt="5"/>
      <dgm:spPr/>
    </dgm:pt>
  </dgm:ptLst>
  <dgm:cxnLst>
    <dgm:cxn modelId="{089F1712-ABAC-0F46-9B49-96DE8E7F96ED}" type="presOf" srcId="{1A956BBE-BFF6-9D45-AFEE-37FF52694691}" destId="{177F3738-57C3-BE44-B359-990B6146CDD7}" srcOrd="0" destOrd="0" presId="urn:microsoft.com/office/officeart/2005/8/layout/cycle1"/>
    <dgm:cxn modelId="{C819AC42-7ED6-9046-B5E0-BEC5D035EF7C}" type="presOf" srcId="{DB650E22-4CC4-ED45-9AAE-965CA1335552}" destId="{0053E805-A6DA-B04D-895D-FA1815B89AA7}" srcOrd="0" destOrd="0" presId="urn:microsoft.com/office/officeart/2005/8/layout/cycle1"/>
    <dgm:cxn modelId="{324B6357-D87E-D244-B153-5FDE10FA8517}" srcId="{9083EAFE-C65E-5D44-B324-E48D3D363410}" destId="{2DC9D6FB-B916-ED47-9E90-CAE219FA71A4}" srcOrd="1" destOrd="0" parTransId="{F95D0BDD-255D-874C-9A1F-AD0386DE2730}" sibTransId="{6E82E5E4-E112-954C-AF4F-50A0B8D8D470}"/>
    <dgm:cxn modelId="{68E3F05F-00E4-1548-B883-00CEE619336D}" type="presOf" srcId="{08CDE185-90DC-C740-A947-A29A53892253}" destId="{A5D8F12F-FDBA-E24B-A3BE-BCEE52D0FBB1}" srcOrd="0" destOrd="0" presId="urn:microsoft.com/office/officeart/2005/8/layout/cycle1"/>
    <dgm:cxn modelId="{6F814762-1C3F-8F47-8AE9-909D160B0042}" type="presOf" srcId="{9083EAFE-C65E-5D44-B324-E48D3D363410}" destId="{FE82A5FE-E970-2F41-8139-CE97CF6E6779}" srcOrd="0" destOrd="0" presId="urn:microsoft.com/office/officeart/2005/8/layout/cycle1"/>
    <dgm:cxn modelId="{0EF3306C-CA0A-694C-BBCF-61F2A40674A5}" type="presOf" srcId="{6E82E5E4-E112-954C-AF4F-50A0B8D8D470}" destId="{B6633A35-9B88-C744-ADD1-B573329F4134}" srcOrd="0" destOrd="0" presId="urn:microsoft.com/office/officeart/2005/8/layout/cycle1"/>
    <dgm:cxn modelId="{0B32E87B-2D2B-7142-9B91-A059FEF1FEB5}" srcId="{9083EAFE-C65E-5D44-B324-E48D3D363410}" destId="{A5266917-FAF2-1F42-9A1C-33F1F0C5A332}" srcOrd="4" destOrd="0" parTransId="{F64A8214-9081-4B4E-8FF5-F44A6B9319CE}" sibTransId="{303DE2C3-9FD5-1A44-A4E7-CA790449B554}"/>
    <dgm:cxn modelId="{89EA418E-5515-6845-8138-909FAA1031A7}" srcId="{9083EAFE-C65E-5D44-B324-E48D3D363410}" destId="{DB650E22-4CC4-ED45-9AAE-965CA1335552}" srcOrd="2" destOrd="0" parTransId="{0F3B08E7-72F5-A344-805F-A7791A3CC7E4}" sibTransId="{1A956BBE-BFF6-9D45-AFEE-37FF52694691}"/>
    <dgm:cxn modelId="{F15192A1-01C9-FF48-A6EC-3945CD52327E}" srcId="{9083EAFE-C65E-5D44-B324-E48D3D363410}" destId="{E03CE941-939B-CD42-945E-56794ACE6E39}" srcOrd="3" destOrd="0" parTransId="{CBF253A1-219C-514D-B0CC-F9E9B8F0CCC7}" sibTransId="{08CDE185-90DC-C740-A947-A29A53892253}"/>
    <dgm:cxn modelId="{CA4BC7AD-A81D-9040-89E7-BB0B2BD6A3F2}" type="presOf" srcId="{A5266917-FAF2-1F42-9A1C-33F1F0C5A332}" destId="{CDD25EFD-EF9F-3842-B84E-58A646FB79E6}" srcOrd="0" destOrd="0" presId="urn:microsoft.com/office/officeart/2005/8/layout/cycle1"/>
    <dgm:cxn modelId="{7663B0B1-279D-B34D-AC65-BE51424ABC72}" type="presOf" srcId="{BFC908A0-A4BB-6648-AEF7-3F8D6FB98950}" destId="{B6614C9C-FBB6-5B41-A5B8-1B0B23664E79}" srcOrd="0" destOrd="0" presId="urn:microsoft.com/office/officeart/2005/8/layout/cycle1"/>
    <dgm:cxn modelId="{B4D351B7-1554-2742-A09D-95923AD25D08}" srcId="{9083EAFE-C65E-5D44-B324-E48D3D363410}" destId="{BFC908A0-A4BB-6648-AEF7-3F8D6FB98950}" srcOrd="0" destOrd="0" parTransId="{55DF2BB7-5C05-8242-9C51-DE10D00B298C}" sibTransId="{3E329C5C-2DB2-8545-90BF-2A3F76955B96}"/>
    <dgm:cxn modelId="{C5908AC1-640C-6149-8DA0-CED4474C74FA}" type="presOf" srcId="{3E329C5C-2DB2-8545-90BF-2A3F76955B96}" destId="{5BA0E325-59EE-AB42-BD55-D2206B17F6D0}" srcOrd="0" destOrd="0" presId="urn:microsoft.com/office/officeart/2005/8/layout/cycle1"/>
    <dgm:cxn modelId="{DF4ADCC2-4BCF-454F-8DFB-EAC1DCF7E323}" type="presOf" srcId="{E03CE941-939B-CD42-945E-56794ACE6E39}" destId="{A2B6BBE9-E291-FD4D-B275-A577344D146C}" srcOrd="0" destOrd="0" presId="urn:microsoft.com/office/officeart/2005/8/layout/cycle1"/>
    <dgm:cxn modelId="{8BFB96D3-BD89-1B49-987C-8F579B5184FC}" type="presOf" srcId="{2DC9D6FB-B916-ED47-9E90-CAE219FA71A4}" destId="{DABDA927-6E7A-F54A-B28E-3DF3FB1A7204}" srcOrd="0" destOrd="0" presId="urn:microsoft.com/office/officeart/2005/8/layout/cycle1"/>
    <dgm:cxn modelId="{5BE3F1E9-173C-6C44-8B25-784B21B48CE7}" type="presOf" srcId="{303DE2C3-9FD5-1A44-A4E7-CA790449B554}" destId="{37B2FF16-E838-C44F-BD5D-1EBD8AFBDB92}" srcOrd="0" destOrd="0" presId="urn:microsoft.com/office/officeart/2005/8/layout/cycle1"/>
    <dgm:cxn modelId="{216BE40F-6A17-CA40-947A-8DD85B94822B}" type="presParOf" srcId="{FE82A5FE-E970-2F41-8139-CE97CF6E6779}" destId="{A68EAC6C-409F-C444-832A-CE6B88C670DC}" srcOrd="0" destOrd="0" presId="urn:microsoft.com/office/officeart/2005/8/layout/cycle1"/>
    <dgm:cxn modelId="{0C53894F-62A2-D249-80AA-F27E9ED098A8}" type="presParOf" srcId="{FE82A5FE-E970-2F41-8139-CE97CF6E6779}" destId="{B6614C9C-FBB6-5B41-A5B8-1B0B23664E79}" srcOrd="1" destOrd="0" presId="urn:microsoft.com/office/officeart/2005/8/layout/cycle1"/>
    <dgm:cxn modelId="{1BED185C-123C-0C41-9A6A-D89FACC1A854}" type="presParOf" srcId="{FE82A5FE-E970-2F41-8139-CE97CF6E6779}" destId="{5BA0E325-59EE-AB42-BD55-D2206B17F6D0}" srcOrd="2" destOrd="0" presId="urn:microsoft.com/office/officeart/2005/8/layout/cycle1"/>
    <dgm:cxn modelId="{5F9DFBAD-0524-DF4F-8914-C8FE7DD33615}" type="presParOf" srcId="{FE82A5FE-E970-2F41-8139-CE97CF6E6779}" destId="{9D63DCC4-5AC3-6E4F-8B13-BA3064AD5ED9}" srcOrd="3" destOrd="0" presId="urn:microsoft.com/office/officeart/2005/8/layout/cycle1"/>
    <dgm:cxn modelId="{A35910FC-CB4C-6044-B95E-874A8C861303}" type="presParOf" srcId="{FE82A5FE-E970-2F41-8139-CE97CF6E6779}" destId="{DABDA927-6E7A-F54A-B28E-3DF3FB1A7204}" srcOrd="4" destOrd="0" presId="urn:microsoft.com/office/officeart/2005/8/layout/cycle1"/>
    <dgm:cxn modelId="{62B4FAAD-C077-5E4C-970B-792C41437550}" type="presParOf" srcId="{FE82A5FE-E970-2F41-8139-CE97CF6E6779}" destId="{B6633A35-9B88-C744-ADD1-B573329F4134}" srcOrd="5" destOrd="0" presId="urn:microsoft.com/office/officeart/2005/8/layout/cycle1"/>
    <dgm:cxn modelId="{6A781CF1-E6FD-0245-AFB1-F2400BB4EBA1}" type="presParOf" srcId="{FE82A5FE-E970-2F41-8139-CE97CF6E6779}" destId="{5C1EC50D-BB23-C046-AC60-28DA15602719}" srcOrd="6" destOrd="0" presId="urn:microsoft.com/office/officeart/2005/8/layout/cycle1"/>
    <dgm:cxn modelId="{DDFB04EE-5E44-9F45-B1B8-89D19B908946}" type="presParOf" srcId="{FE82A5FE-E970-2F41-8139-CE97CF6E6779}" destId="{0053E805-A6DA-B04D-895D-FA1815B89AA7}" srcOrd="7" destOrd="0" presId="urn:microsoft.com/office/officeart/2005/8/layout/cycle1"/>
    <dgm:cxn modelId="{474932C8-EF9B-E243-99D0-C249A695C2F1}" type="presParOf" srcId="{FE82A5FE-E970-2F41-8139-CE97CF6E6779}" destId="{177F3738-57C3-BE44-B359-990B6146CDD7}" srcOrd="8" destOrd="0" presId="urn:microsoft.com/office/officeart/2005/8/layout/cycle1"/>
    <dgm:cxn modelId="{0959EF6C-3B38-7741-8542-1A77BF18381F}" type="presParOf" srcId="{FE82A5FE-E970-2F41-8139-CE97CF6E6779}" destId="{E3D41A2A-0AD8-5841-951B-F3012F8DA580}" srcOrd="9" destOrd="0" presId="urn:microsoft.com/office/officeart/2005/8/layout/cycle1"/>
    <dgm:cxn modelId="{FC9A7F34-9E67-0C49-9203-9C04BB342983}" type="presParOf" srcId="{FE82A5FE-E970-2F41-8139-CE97CF6E6779}" destId="{A2B6BBE9-E291-FD4D-B275-A577344D146C}" srcOrd="10" destOrd="0" presId="urn:microsoft.com/office/officeart/2005/8/layout/cycle1"/>
    <dgm:cxn modelId="{C9F312CA-AA61-8442-82D7-A34061216BA6}" type="presParOf" srcId="{FE82A5FE-E970-2F41-8139-CE97CF6E6779}" destId="{A5D8F12F-FDBA-E24B-A3BE-BCEE52D0FBB1}" srcOrd="11" destOrd="0" presId="urn:microsoft.com/office/officeart/2005/8/layout/cycle1"/>
    <dgm:cxn modelId="{73C1C91C-4B4F-0F45-ACC6-C0DBB664D195}" type="presParOf" srcId="{FE82A5FE-E970-2F41-8139-CE97CF6E6779}" destId="{386B6B7D-35F6-1C43-A327-1741020B631B}" srcOrd="12" destOrd="0" presId="urn:microsoft.com/office/officeart/2005/8/layout/cycle1"/>
    <dgm:cxn modelId="{B55962F1-D3C7-4E49-8F70-30258F11FE71}" type="presParOf" srcId="{FE82A5FE-E970-2F41-8139-CE97CF6E6779}" destId="{CDD25EFD-EF9F-3842-B84E-58A646FB79E6}" srcOrd="13" destOrd="0" presId="urn:microsoft.com/office/officeart/2005/8/layout/cycle1"/>
    <dgm:cxn modelId="{B46481B7-72FB-CF4C-A51E-EEBFC571D23A}" type="presParOf" srcId="{FE82A5FE-E970-2F41-8139-CE97CF6E6779}" destId="{37B2FF16-E838-C44F-BD5D-1EBD8AFBDB9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14C9C-FBB6-5B41-A5B8-1B0B23664E79}">
      <dsp:nvSpPr>
        <dsp:cNvPr id="0" name=""/>
        <dsp:cNvSpPr/>
      </dsp:nvSpPr>
      <dsp:spPr>
        <a:xfrm>
          <a:off x="3953692" y="29466"/>
          <a:ext cx="990587" cy="99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Screening</a:t>
          </a:r>
        </a:p>
      </dsp:txBody>
      <dsp:txXfrm>
        <a:off x="3953692" y="29466"/>
        <a:ext cx="990587" cy="990587"/>
      </dsp:txXfrm>
    </dsp:sp>
    <dsp:sp modelId="{5BA0E325-59EE-AB42-BD55-D2206B17F6D0}">
      <dsp:nvSpPr>
        <dsp:cNvPr id="0" name=""/>
        <dsp:cNvSpPr/>
      </dsp:nvSpPr>
      <dsp:spPr>
        <a:xfrm>
          <a:off x="1621660" y="591"/>
          <a:ext cx="3716279" cy="3716279"/>
        </a:xfrm>
        <a:prstGeom prst="circularArrow">
          <a:avLst>
            <a:gd name="adj1" fmla="val 5198"/>
            <a:gd name="adj2" fmla="val 335741"/>
            <a:gd name="adj3" fmla="val 21293943"/>
            <a:gd name="adj4" fmla="val 19765624"/>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BDA927-6E7A-F54A-B28E-3DF3FB1A7204}">
      <dsp:nvSpPr>
        <dsp:cNvPr id="0" name=""/>
        <dsp:cNvSpPr/>
      </dsp:nvSpPr>
      <dsp:spPr>
        <a:xfrm>
          <a:off x="4552682" y="1872968"/>
          <a:ext cx="990587" cy="99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Diagnosis</a:t>
          </a:r>
        </a:p>
      </dsp:txBody>
      <dsp:txXfrm>
        <a:off x="4552682" y="1872968"/>
        <a:ext cx="990587" cy="990587"/>
      </dsp:txXfrm>
    </dsp:sp>
    <dsp:sp modelId="{B6633A35-9B88-C744-ADD1-B573329F4134}">
      <dsp:nvSpPr>
        <dsp:cNvPr id="0" name=""/>
        <dsp:cNvSpPr/>
      </dsp:nvSpPr>
      <dsp:spPr>
        <a:xfrm>
          <a:off x="1621660" y="591"/>
          <a:ext cx="3716279" cy="3716279"/>
        </a:xfrm>
        <a:prstGeom prst="circularArrow">
          <a:avLst>
            <a:gd name="adj1" fmla="val 5198"/>
            <a:gd name="adj2" fmla="val 335741"/>
            <a:gd name="adj3" fmla="val 4015425"/>
            <a:gd name="adj4" fmla="val 2252765"/>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3E805-A6DA-B04D-895D-FA1815B89AA7}">
      <dsp:nvSpPr>
        <dsp:cNvPr id="0" name=""/>
        <dsp:cNvSpPr/>
      </dsp:nvSpPr>
      <dsp:spPr>
        <a:xfrm>
          <a:off x="2984506" y="3012315"/>
          <a:ext cx="990587" cy="99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Behavioral Intervention</a:t>
          </a:r>
        </a:p>
      </dsp:txBody>
      <dsp:txXfrm>
        <a:off x="2984506" y="3012315"/>
        <a:ext cx="990587" cy="990587"/>
      </dsp:txXfrm>
    </dsp:sp>
    <dsp:sp modelId="{177F3738-57C3-BE44-B359-990B6146CDD7}">
      <dsp:nvSpPr>
        <dsp:cNvPr id="0" name=""/>
        <dsp:cNvSpPr/>
      </dsp:nvSpPr>
      <dsp:spPr>
        <a:xfrm>
          <a:off x="1621660" y="591"/>
          <a:ext cx="3716279" cy="3716279"/>
        </a:xfrm>
        <a:prstGeom prst="circularArrow">
          <a:avLst>
            <a:gd name="adj1" fmla="val 5198"/>
            <a:gd name="adj2" fmla="val 335741"/>
            <a:gd name="adj3" fmla="val 8211494"/>
            <a:gd name="adj4" fmla="val 6448834"/>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6BBE9-E291-FD4D-B275-A577344D146C}">
      <dsp:nvSpPr>
        <dsp:cNvPr id="0" name=""/>
        <dsp:cNvSpPr/>
      </dsp:nvSpPr>
      <dsp:spPr>
        <a:xfrm>
          <a:off x="1416329" y="1872968"/>
          <a:ext cx="990587" cy="99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Progress Tracking</a:t>
          </a:r>
        </a:p>
      </dsp:txBody>
      <dsp:txXfrm>
        <a:off x="1416329" y="1872968"/>
        <a:ext cx="990587" cy="990587"/>
      </dsp:txXfrm>
    </dsp:sp>
    <dsp:sp modelId="{A5D8F12F-FDBA-E24B-A3BE-BCEE52D0FBB1}">
      <dsp:nvSpPr>
        <dsp:cNvPr id="0" name=""/>
        <dsp:cNvSpPr/>
      </dsp:nvSpPr>
      <dsp:spPr>
        <a:xfrm>
          <a:off x="1621660" y="591"/>
          <a:ext cx="3716279" cy="3716279"/>
        </a:xfrm>
        <a:prstGeom prst="circularArrow">
          <a:avLst>
            <a:gd name="adj1" fmla="val 5198"/>
            <a:gd name="adj2" fmla="val 335741"/>
            <a:gd name="adj3" fmla="val 12298635"/>
            <a:gd name="adj4" fmla="val 10770316"/>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D25EFD-EF9F-3842-B84E-58A646FB79E6}">
      <dsp:nvSpPr>
        <dsp:cNvPr id="0" name=""/>
        <dsp:cNvSpPr/>
      </dsp:nvSpPr>
      <dsp:spPr>
        <a:xfrm>
          <a:off x="2015319" y="29466"/>
          <a:ext cx="990587" cy="99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Monitoring</a:t>
          </a:r>
        </a:p>
      </dsp:txBody>
      <dsp:txXfrm>
        <a:off x="2015319" y="29466"/>
        <a:ext cx="990587" cy="990587"/>
      </dsp:txXfrm>
    </dsp:sp>
    <dsp:sp modelId="{37B2FF16-E838-C44F-BD5D-1EBD8AFBDB92}">
      <dsp:nvSpPr>
        <dsp:cNvPr id="0" name=""/>
        <dsp:cNvSpPr/>
      </dsp:nvSpPr>
      <dsp:spPr>
        <a:xfrm>
          <a:off x="1621660" y="591"/>
          <a:ext cx="3716279" cy="3716279"/>
        </a:xfrm>
        <a:prstGeom prst="circularArrow">
          <a:avLst>
            <a:gd name="adj1" fmla="val 5198"/>
            <a:gd name="adj2" fmla="val 335741"/>
            <a:gd name="adj3" fmla="val 16866412"/>
            <a:gd name="adj4" fmla="val 15197848"/>
            <a:gd name="adj5" fmla="val 606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A859E-908B-164A-B802-444F20245F92}" type="datetimeFigureOut">
              <a:rPr lang="en-US" smtClean="0"/>
              <a:t>4/22/19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B63E3-AF6D-9345-B325-96728E7A6454}" type="slidenum">
              <a:rPr lang="en-US" smtClean="0"/>
              <a:t>‹#›</a:t>
            </a:fld>
            <a:endParaRPr lang="en-US"/>
          </a:p>
        </p:txBody>
      </p:sp>
    </p:spTree>
    <p:extLst>
      <p:ext uri="{BB962C8B-B14F-4D97-AF65-F5344CB8AC3E}">
        <p14:creationId xmlns:p14="http://schemas.microsoft.com/office/powerpoint/2010/main" val="2839524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1</a:t>
            </a:fld>
            <a:endParaRPr lang="en-US"/>
          </a:p>
        </p:txBody>
      </p:sp>
    </p:spTree>
    <p:extLst>
      <p:ext uri="{BB962C8B-B14F-4D97-AF65-F5344CB8AC3E}">
        <p14:creationId xmlns:p14="http://schemas.microsoft.com/office/powerpoint/2010/main" val="1131285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Our screening tools are delivered to parents via mobile apps. We use multiple modalities of information gathering – all unsupervised home-based and don’t require any prior training:</a:t>
            </a:r>
          </a:p>
          <a:p>
            <a:r>
              <a:rPr lang="en-US" baseline="0" dirty="0"/>
              <a:t>10 min questionnaire</a:t>
            </a:r>
          </a:p>
          <a:p>
            <a:r>
              <a:rPr lang="en-US" baseline="0" dirty="0"/>
              <a:t>A few 1-min directed videos</a:t>
            </a:r>
          </a:p>
          <a:p>
            <a:r>
              <a:rPr lang="en-US" baseline="0" dirty="0"/>
              <a:t>And automated, interactive story-telling sessions where we film the child while trying to engage her in a conversation about the 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All the modules can be completed on the spot using a mobile device, at home, without prior training</a:t>
            </a:r>
          </a:p>
          <a:p>
            <a:endParaRPr lang="en-US" baseline="0" dirty="0"/>
          </a:p>
          <a:p>
            <a:r>
              <a:rPr lang="en-US" baseline="0" dirty="0"/>
              <a:t>Our diagnostic tools use all that data, in addition to a short questionnaire that we present to the family doctor or pediatrician, to be filled during a wellness visit.</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10</a:t>
            </a:fld>
            <a:endParaRPr lang="en-US"/>
          </a:p>
        </p:txBody>
      </p:sp>
    </p:spTree>
    <p:extLst>
      <p:ext uri="{BB962C8B-B14F-4D97-AF65-F5344CB8AC3E}">
        <p14:creationId xmlns:p14="http://schemas.microsoft.com/office/powerpoint/2010/main" val="321631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a:p>
            <a:r>
              <a:rPr lang="en-US" dirty="0"/>
              <a:t>Under the hood, we use pretrained ML and DL predictive models to render an assessment outcome for every modality, and then a multi-tiered combinatorial method joins the predictions from each assessment into a single diagnostic outcome.</a:t>
            </a:r>
          </a:p>
          <a:p>
            <a:endParaRPr lang="en-US" dirty="0"/>
          </a:p>
          <a:p>
            <a:r>
              <a:rPr lang="en-US" dirty="0"/>
              <a:t>The idea is that the modules provide </a:t>
            </a:r>
            <a:r>
              <a:rPr lang="en-US" baseline="0" dirty="0"/>
              <a:t>complementary signals, each incomplete, each sparse, each subject to noise and bias, but together are demonstrably reliable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11</a:t>
            </a:fld>
            <a:endParaRPr lang="en-US"/>
          </a:p>
        </p:txBody>
      </p:sp>
    </p:spTree>
    <p:extLst>
      <p:ext uri="{BB962C8B-B14F-4D97-AF65-F5344CB8AC3E}">
        <p14:creationId xmlns:p14="http://schemas.microsoft.com/office/powerpoint/2010/main" val="1286694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aseline="0" dirty="0"/>
              <a:t>Compared to the current standard of care, our system is more accessible: Any parent with a smartphone and internet connection can use it at a home setting without any training</a:t>
            </a:r>
          </a:p>
          <a:p>
            <a:endParaRPr lang="en-US" baseline="0" dirty="0"/>
          </a:p>
          <a:p>
            <a:r>
              <a:rPr lang="en-US" baseline="0" dirty="0"/>
              <a:t>Fast: Time to completion measurement under 10min for parents and under 5 min for clinicians. In cases where video analyst is involved, still well under 20min.</a:t>
            </a:r>
          </a:p>
          <a:p>
            <a:endParaRPr lang="en-US" baseline="0" dirty="0"/>
          </a:p>
          <a:p>
            <a:r>
              <a:rPr lang="en-US" baseline="0" dirty="0"/>
              <a:t>Accurate/Reliable: Clinical studies 2016/2017 show 85% sensitivity / specificity. Most recent version achieves 98%+ accuracy in retrospective data application. Current clinical studies underway to measure its prospective performance</a:t>
            </a:r>
          </a:p>
        </p:txBody>
      </p:sp>
      <p:sp>
        <p:nvSpPr>
          <p:cNvPr id="4" name="Slide Number Placeholder 3"/>
          <p:cNvSpPr>
            <a:spLocks noGrp="1"/>
          </p:cNvSpPr>
          <p:nvPr>
            <p:ph type="sldNum" sz="quarter" idx="10"/>
          </p:nvPr>
        </p:nvSpPr>
        <p:spPr/>
        <p:txBody>
          <a:bodyPr/>
          <a:lstStyle/>
          <a:p>
            <a:fld id="{AEEA1C9B-91F8-EF47-8867-6D566780D510}" type="slidenum">
              <a:rPr lang="en-US" smtClean="0"/>
              <a:pPr/>
              <a:t>12</a:t>
            </a:fld>
            <a:endParaRPr lang="en-US"/>
          </a:p>
        </p:txBody>
      </p:sp>
    </p:spTree>
    <p:extLst>
      <p:ext uri="{BB962C8B-B14F-4D97-AF65-F5344CB8AC3E}">
        <p14:creationId xmlns:p14="http://schemas.microsoft.com/office/powerpoint/2010/main" val="64919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 get too much into the details here, the underlying predictive models take on a “general-to-specific” approach, where the first set of inputs might be used to rule out some patients as not at risk for behavioral conditions, while the remaining patients might be channeled to a second or third, more involved assessment modalities aimed at discerning possible suspected behavioral conditions.</a:t>
            </a:r>
          </a:p>
          <a:p>
            <a:endParaRPr lang="en-US" dirty="0"/>
          </a:p>
          <a:p>
            <a:r>
              <a:rPr lang="en-US" dirty="0"/>
              <a:t>This divide and conquer approach best models the way physicians operate in the clinic, and is optimal in an industry where features are only available on demand via prescribed tests that might be costly run.</a:t>
            </a:r>
          </a:p>
        </p:txBody>
      </p:sp>
      <p:sp>
        <p:nvSpPr>
          <p:cNvPr id="4" name="Slide Number Placeholder 3"/>
          <p:cNvSpPr>
            <a:spLocks noGrp="1"/>
          </p:cNvSpPr>
          <p:nvPr>
            <p:ph type="sldNum" sz="quarter" idx="5"/>
          </p:nvPr>
        </p:nvSpPr>
        <p:spPr/>
        <p:txBody>
          <a:bodyPr/>
          <a:lstStyle/>
          <a:p>
            <a:fld id="{E99B63E3-AF6D-9345-B325-96728E7A6454}" type="slidenum">
              <a:rPr lang="en-US" smtClean="0"/>
              <a:t>13</a:t>
            </a:fld>
            <a:endParaRPr lang="en-US"/>
          </a:p>
        </p:txBody>
      </p:sp>
    </p:spTree>
    <p:extLst>
      <p:ext uri="{BB962C8B-B14F-4D97-AF65-F5344CB8AC3E}">
        <p14:creationId xmlns:p14="http://schemas.microsoft.com/office/powerpoint/2010/main" val="3131464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SKIP 2 SLIDES IF LESS THAN 15 MIN REMAIN</a:t>
            </a:r>
          </a:p>
          <a:p>
            <a:endParaRPr lang="en-US" dirty="0"/>
          </a:p>
          <a:p>
            <a:r>
              <a:rPr lang="en-US" dirty="0"/>
              <a:t>Now I told you that some of our assessment modules analyze audio-visual feeds of children looking for behavioral clues. I want to tell you a little bit about how that works as a system.</a:t>
            </a:r>
          </a:p>
          <a:p>
            <a:endParaRPr lang="en-US" dirty="0"/>
          </a:p>
          <a:p>
            <a:r>
              <a:rPr lang="en-US" dirty="0"/>
              <a:t>Bats “behavioral atoms” as in smallest clinically relevant  units of behavior that are amenable to computer-vision detection without having to rely on context too much</a:t>
            </a:r>
          </a:p>
          <a:p>
            <a:endParaRPr lang="en-US" dirty="0"/>
          </a:p>
          <a:p>
            <a:r>
              <a:rPr lang="en-US" dirty="0"/>
              <a:t>Example: Smile. Shrug. Point. Look away. Jump. Say a phrase. Laugh. etc.</a:t>
            </a:r>
          </a:p>
        </p:txBody>
      </p:sp>
      <p:sp>
        <p:nvSpPr>
          <p:cNvPr id="4" name="Slide Number Placeholder 3"/>
          <p:cNvSpPr>
            <a:spLocks noGrp="1"/>
          </p:cNvSpPr>
          <p:nvPr>
            <p:ph type="sldNum" sz="quarter" idx="10"/>
          </p:nvPr>
        </p:nvSpPr>
        <p:spPr/>
        <p:txBody>
          <a:bodyPr/>
          <a:lstStyle/>
          <a:p>
            <a:fld id="{AEEA1C9B-91F8-EF47-8867-6D566780D510}" type="slidenum">
              <a:rPr lang="en-US" smtClean="0"/>
              <a:pPr/>
              <a:t>14</a:t>
            </a:fld>
            <a:endParaRPr lang="en-US"/>
          </a:p>
        </p:txBody>
      </p:sp>
    </p:spTree>
    <p:extLst>
      <p:ext uri="{BB962C8B-B14F-4D97-AF65-F5344CB8AC3E}">
        <p14:creationId xmlns:p14="http://schemas.microsoft.com/office/powerpoint/2010/main" val="3252718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Bats “behavioral atoms” as in smallest clinically relevant  units of behavior that are amenable to computer-vision detection without having to rely on context too much</a:t>
            </a:r>
          </a:p>
          <a:p>
            <a:endParaRPr lang="en-US" dirty="0"/>
          </a:p>
          <a:p>
            <a:r>
              <a:rPr lang="en-US" dirty="0"/>
              <a:t>Example: Smile. Shrug. Point. Look away. Jump. Say a phrase. Laugh. etc.</a:t>
            </a:r>
          </a:p>
          <a:p>
            <a:endParaRPr lang="en-US" dirty="0"/>
          </a:p>
          <a:p>
            <a:r>
              <a:rPr lang="en-US" dirty="0"/>
              <a:t>Having automatically processed the footage of a child assessment session into a sequence of BATS, we then run ML to analyze the bat sequences and create higher-order features that have clinical relevance.</a:t>
            </a:r>
          </a:p>
          <a:p>
            <a:endParaRPr lang="en-US" dirty="0"/>
          </a:p>
          <a:p>
            <a:r>
              <a:rPr lang="en-US" dirty="0"/>
              <a:t>Examples.</a:t>
            </a:r>
          </a:p>
          <a:p>
            <a:endParaRPr lang="en-US" dirty="0"/>
          </a:p>
          <a:p>
            <a:r>
              <a:rPr lang="en-US" dirty="0"/>
              <a:t>Those higher-order features are then input into the overall system of </a:t>
            </a:r>
            <a:r>
              <a:rPr lang="en-US" dirty="0" err="1"/>
              <a:t>Dx</a:t>
            </a:r>
            <a:r>
              <a:rPr lang="en-US" dirty="0"/>
              <a:t>/Tx along with the features from every other assessment module (parent Q, clinician Q, etc.)</a:t>
            </a:r>
          </a:p>
          <a:p>
            <a:endParaRPr lang="en-US" dirty="0"/>
          </a:p>
          <a:p>
            <a:r>
              <a:rPr lang="en-US" dirty="0"/>
              <a:t>This approach has the advantage of better explain-ability than the alternative black-box computer vision deep neural network. explain-ability is very important in healthcare. </a:t>
            </a:r>
          </a:p>
        </p:txBody>
      </p:sp>
      <p:sp>
        <p:nvSpPr>
          <p:cNvPr id="4" name="Slide Number Placeholder 3"/>
          <p:cNvSpPr>
            <a:spLocks noGrp="1"/>
          </p:cNvSpPr>
          <p:nvPr>
            <p:ph type="sldNum" sz="quarter" idx="5"/>
          </p:nvPr>
        </p:nvSpPr>
        <p:spPr/>
        <p:txBody>
          <a:bodyPr/>
          <a:lstStyle/>
          <a:p>
            <a:fld id="{E99B63E3-AF6D-9345-B325-96728E7A6454}" type="slidenum">
              <a:rPr lang="en-US" smtClean="0"/>
              <a:t>15</a:t>
            </a:fld>
            <a:endParaRPr lang="en-US"/>
          </a:p>
        </p:txBody>
      </p:sp>
    </p:spTree>
    <p:extLst>
      <p:ext uri="{BB962C8B-B14F-4D97-AF65-F5344CB8AC3E}">
        <p14:creationId xmlns:p14="http://schemas.microsoft.com/office/powerpoint/2010/main" val="2962217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was a very brief overview of our approach to automating child behavioral diagnostics.</a:t>
            </a:r>
          </a:p>
          <a:p>
            <a:endParaRPr lang="en-US" dirty="0"/>
          </a:p>
          <a:p>
            <a:r>
              <a:rPr lang="en-US" dirty="0"/>
              <a:t>Finally I share with you some thoughts about what I think the future of AI-in-healthcare might hold and what exciting developments we might expect to revolutionize child behavioral healthcare in the years to come.</a:t>
            </a:r>
          </a:p>
        </p:txBody>
      </p:sp>
      <p:sp>
        <p:nvSpPr>
          <p:cNvPr id="4" name="Slide Number Placeholder 3"/>
          <p:cNvSpPr>
            <a:spLocks noGrp="1"/>
          </p:cNvSpPr>
          <p:nvPr>
            <p:ph type="sldNum" sz="quarter" idx="5"/>
          </p:nvPr>
        </p:nvSpPr>
        <p:spPr/>
        <p:txBody>
          <a:bodyPr/>
          <a:lstStyle/>
          <a:p>
            <a:fld id="{E99B63E3-AF6D-9345-B325-96728E7A6454}" type="slidenum">
              <a:rPr lang="en-US" smtClean="0"/>
              <a:t>16</a:t>
            </a:fld>
            <a:endParaRPr lang="en-US"/>
          </a:p>
        </p:txBody>
      </p:sp>
    </p:spTree>
    <p:extLst>
      <p:ext uri="{BB962C8B-B14F-4D97-AF65-F5344CB8AC3E}">
        <p14:creationId xmlns:p14="http://schemas.microsoft.com/office/powerpoint/2010/main" val="111459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One prediction that I’m going to leave you with today about the future role of AI to revolutionize child behavioral healthcare is that :</a:t>
            </a:r>
          </a:p>
          <a:p>
            <a:endParaRPr lang="en-US" dirty="0"/>
          </a:p>
          <a:p>
            <a:r>
              <a:rPr lang="en-US" dirty="0"/>
              <a:t>In the </a:t>
            </a:r>
            <a:r>
              <a:rPr lang="en-US"/>
              <a:t>near future, we </a:t>
            </a:r>
            <a:r>
              <a:rPr lang="en-US" dirty="0"/>
              <a:t>are going to see in the future a reversal of the roles between human and machine clinical expertise. </a:t>
            </a:r>
          </a:p>
          <a:p>
            <a:endParaRPr lang="en-US" dirty="0"/>
          </a:p>
          <a:p>
            <a:r>
              <a:rPr lang="en-US" dirty="0"/>
              <a:t>Allow me to explain what I mean by that:</a:t>
            </a:r>
          </a:p>
          <a:p>
            <a:endParaRPr lang="en-US" dirty="0"/>
          </a:p>
          <a:p>
            <a:r>
              <a:rPr lang="en-US" dirty="0"/>
              <a:t>Generally when we think of applying AI to healthcare nowadays, we generally mean to train AI algorithms to learn from historical patient data labeled by clinicians, in order to get AI to best mimic what a clinician would have observed//diagnosed/prescribed of any particular incoming patient in the future.</a:t>
            </a:r>
          </a:p>
          <a:p>
            <a:endParaRPr lang="en-US" dirty="0"/>
          </a:p>
          <a:p>
            <a:r>
              <a:rPr lang="en-US" dirty="0"/>
              <a:t>In short, we’re trying to get AI to catch up to what human doctors can already do. </a:t>
            </a:r>
          </a:p>
          <a:p>
            <a:endParaRPr lang="en-US" dirty="0"/>
          </a:p>
          <a:p>
            <a:r>
              <a:rPr lang="en-US" dirty="0"/>
              <a:t>But that’s not going to be the case in future. Take a look at this example AI-learned decision tree, as applied to two patients placing them in different bins according to them presenting with different clinical inputs.</a:t>
            </a:r>
          </a:p>
        </p:txBody>
      </p:sp>
      <p:sp>
        <p:nvSpPr>
          <p:cNvPr id="4" name="Slide Number Placeholder 3"/>
          <p:cNvSpPr>
            <a:spLocks noGrp="1"/>
          </p:cNvSpPr>
          <p:nvPr>
            <p:ph type="sldNum" sz="quarter" idx="10"/>
          </p:nvPr>
        </p:nvSpPr>
        <p:spPr/>
        <p:txBody>
          <a:bodyPr/>
          <a:lstStyle/>
          <a:p>
            <a:fld id="{AEEA1C9B-91F8-EF47-8867-6D566780D510}" type="slidenum">
              <a:rPr lang="en-US" smtClean="0"/>
              <a:pPr/>
              <a:t>17</a:t>
            </a:fld>
            <a:endParaRPr lang="en-US"/>
          </a:p>
        </p:txBody>
      </p:sp>
    </p:spTree>
    <p:extLst>
      <p:ext uri="{BB962C8B-B14F-4D97-AF65-F5344CB8AC3E}">
        <p14:creationId xmlns:p14="http://schemas.microsoft.com/office/powerpoint/2010/main" val="1266769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Of course in practice and AI system is composed of many different such discriminatory models, I’m showing 6 different trees of a single ML tree-ensemble model. The AI places each patient in 6 bins, one per decision tree</a:t>
            </a:r>
          </a:p>
        </p:txBody>
      </p:sp>
      <p:sp>
        <p:nvSpPr>
          <p:cNvPr id="4" name="Slide Number Placeholder 3"/>
          <p:cNvSpPr>
            <a:spLocks noGrp="1"/>
          </p:cNvSpPr>
          <p:nvPr>
            <p:ph type="sldNum" sz="quarter" idx="10"/>
          </p:nvPr>
        </p:nvSpPr>
        <p:spPr/>
        <p:txBody>
          <a:bodyPr/>
          <a:lstStyle/>
          <a:p>
            <a:fld id="{AEEA1C9B-91F8-EF47-8867-6D566780D510}" type="slidenum">
              <a:rPr lang="en-US" smtClean="0"/>
              <a:pPr/>
              <a:t>18</a:t>
            </a:fld>
            <a:endParaRPr lang="en-US"/>
          </a:p>
        </p:txBody>
      </p:sp>
    </p:spTree>
    <p:extLst>
      <p:ext uri="{BB962C8B-B14F-4D97-AF65-F5344CB8AC3E}">
        <p14:creationId xmlns:p14="http://schemas.microsoft.com/office/powerpoint/2010/main" val="3705129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expand the number of trees into a practical number like 200 or 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you have done here is a projection into a high dimensional virtual space made possible by the application of AI on a volume of data too large to draw inference from by any human clinical expert</a:t>
            </a:r>
          </a:p>
          <a:p>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19</a:t>
            </a:fld>
            <a:endParaRPr lang="en-US"/>
          </a:p>
        </p:txBody>
      </p:sp>
    </p:spTree>
    <p:extLst>
      <p:ext uri="{BB962C8B-B14F-4D97-AF65-F5344CB8AC3E}">
        <p14:creationId xmlns:p14="http://schemas.microsoft.com/office/powerpoint/2010/main" val="206418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Halim and I am the head of DS at Cognoa, which is a pediatric behavioral health startup based in Palo Alto, CA. </a:t>
            </a:r>
          </a:p>
          <a:p>
            <a:endParaRPr lang="en-US" dirty="0"/>
          </a:p>
          <a:p>
            <a:r>
              <a:rPr lang="en-US" dirty="0"/>
              <a:t>At Cognoa, we build AI-enabled diagnostic and digital therapeutic tools for young children at risk for behavioral or developmental conditions like autism and ADHD, </a:t>
            </a:r>
            <a:r>
              <a:rPr lang="en-US" dirty="0" err="1"/>
              <a:t>speech&amp;language</a:t>
            </a:r>
            <a:r>
              <a:rPr lang="en-US" dirty="0"/>
              <a:t> delays and the like.</a:t>
            </a:r>
          </a:p>
          <a:p>
            <a:endParaRPr lang="en-US" dirty="0"/>
          </a:p>
          <a:p>
            <a:r>
              <a:rPr lang="en-US" dirty="0"/>
              <a:t>You can think of us as operating in the intersection of behavioral science, pediatric healthcare, and Artificial Intelligence.</a:t>
            </a:r>
          </a:p>
          <a:p>
            <a:endParaRPr lang="en-US" dirty="0"/>
          </a:p>
          <a:p>
            <a:r>
              <a:rPr lang="en-US" dirty="0"/>
              <a:t>And as most of you know, AI is an umbrella term that covers a very big family of computer algorithms that enable machines to do all sorts of smart things - so I feel I need to qualify what specific flavors of AI we use at Cognoa with this diagram. We use computer perception (i.e. vision and audio analysis) as well as Machine Learning classification to power our diagnostic features, and planning and forecasting algorithms to power our digital therapeutic features.</a:t>
            </a:r>
          </a:p>
          <a:p>
            <a:endParaRPr lang="en-US" dirty="0"/>
          </a:p>
          <a:p>
            <a:r>
              <a:rPr lang="en-US" dirty="0"/>
              <a:t>Today, in the interest of saving time, we’ll focus more on the diagnostics side, but most of the insights I want to share with you today apply just as well to the emerging world of digital therapeutics.</a:t>
            </a:r>
          </a:p>
        </p:txBody>
      </p:sp>
      <p:sp>
        <p:nvSpPr>
          <p:cNvPr id="4" name="Slide Number Placeholder 3"/>
          <p:cNvSpPr>
            <a:spLocks noGrp="1"/>
          </p:cNvSpPr>
          <p:nvPr>
            <p:ph type="sldNum" sz="quarter" idx="5"/>
          </p:nvPr>
        </p:nvSpPr>
        <p:spPr/>
        <p:txBody>
          <a:bodyPr/>
          <a:lstStyle/>
          <a:p>
            <a:fld id="{E99B63E3-AF6D-9345-B325-96728E7A6454}" type="slidenum">
              <a:rPr lang="en-US" smtClean="0"/>
              <a:t>2</a:t>
            </a:fld>
            <a:endParaRPr lang="en-US"/>
          </a:p>
        </p:txBody>
      </p:sp>
    </p:spTree>
    <p:extLst>
      <p:ext uri="{BB962C8B-B14F-4D97-AF65-F5344CB8AC3E}">
        <p14:creationId xmlns:p14="http://schemas.microsoft.com/office/powerpoint/2010/main" val="1943642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dirty="0"/>
              <a:t>Projection onto lower dimensional space reveals novel empirical behavioral clusters of “sub-types” of each condition</a:t>
            </a:r>
          </a:p>
          <a:p>
            <a:endParaRPr lang="en-US" sz="1200" dirty="0"/>
          </a:p>
          <a:p>
            <a:r>
              <a:rPr lang="en-US" sz="1200" dirty="0"/>
              <a:t>Data driven clusters might clue on very subtle patterns, not necessarily recognized or even recognizable the experts of the field.</a:t>
            </a:r>
          </a:p>
          <a:p>
            <a:endParaRPr lang="en-US" sz="1200" dirty="0"/>
          </a:p>
          <a:p>
            <a:r>
              <a:rPr lang="en-US" sz="1200" dirty="0"/>
              <a:t>To give an example: I had a DS colleague point out to me demonstrably that the ratio of “um” to “uh” in phrasal speech happens to be a relevant dimension when it comes to clustering ASD patients – no child behavioral specialist is currently aware of the relevance of such behavior as far as I know, and I have discussed the matter with quite a few specialists.</a:t>
            </a:r>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20</a:t>
            </a:fld>
            <a:endParaRPr lang="en-US"/>
          </a:p>
        </p:txBody>
      </p:sp>
    </p:spTree>
    <p:extLst>
      <p:ext uri="{BB962C8B-B14F-4D97-AF65-F5344CB8AC3E}">
        <p14:creationId xmlns:p14="http://schemas.microsoft.com/office/powerpoint/2010/main" val="4288618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sz="1200" dirty="0"/>
              <a:t>Clusters identify cohorts for therapeutic intervention</a:t>
            </a:r>
          </a:p>
          <a:p>
            <a:endParaRPr lang="en-US" sz="1200" dirty="0"/>
          </a:p>
          <a:p>
            <a:r>
              <a:rPr lang="en-US" sz="1200" dirty="0"/>
              <a:t>Empirical clusters, precision therapeutics, insights distilled from the aggregate wisdom of thousands of clinicians over decades of healthcare – no one clinician or committee can rival that prospect in breadth or in scale</a:t>
            </a:r>
          </a:p>
          <a:p>
            <a:endParaRPr lang="en-US" sz="1200" dirty="0"/>
          </a:p>
          <a:p>
            <a:r>
              <a:rPr lang="en-US" sz="1200" dirty="0"/>
              <a:t>It might turn out for example, that one particular sub-type of what we call ASD might respond well to the same treatment as a particular sub-type of what we call ADHD, and so on</a:t>
            </a:r>
          </a:p>
          <a:p>
            <a:endParaRPr lang="en-US" sz="1200" dirty="0"/>
          </a:p>
          <a:p>
            <a:r>
              <a:rPr lang="en-US" sz="1200" dirty="0"/>
              <a:t>And so now you have data science leading the way in clinical science, rather than playing catch up!</a:t>
            </a:r>
          </a:p>
          <a:p>
            <a:endParaRPr lang="en-US" sz="1200"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21</a:t>
            </a:fld>
            <a:endParaRPr lang="en-US"/>
          </a:p>
        </p:txBody>
      </p:sp>
    </p:spTree>
    <p:extLst>
      <p:ext uri="{BB962C8B-B14F-4D97-AF65-F5344CB8AC3E}">
        <p14:creationId xmlns:p14="http://schemas.microsoft.com/office/powerpoint/2010/main" val="1090431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Fundamentally I think there tends to be two schools of thought when it comes to considering the role of an emerging technology in shaping the future of an industry: I like to call them the Occam way, and the </a:t>
            </a:r>
            <a:r>
              <a:rPr lang="en-US" dirty="0" err="1"/>
              <a:t>DesCartes</a:t>
            </a:r>
            <a:r>
              <a:rPr lang="en-US" dirty="0"/>
              <a:t> way.</a:t>
            </a:r>
          </a:p>
          <a:p>
            <a:endParaRPr lang="en-US" dirty="0"/>
          </a:p>
          <a:p>
            <a:r>
              <a:rPr lang="en-US" dirty="0"/>
              <a:t>The Occam school of thought assumes the future would unfold in the simplest possible way. So that an emerging technology would be applied to an existing industry in the most obvious, most intuitive way. Typically to replace one particular element with another – improved version that accomplishes the same task more efficiently. Sort of like replacing the your old incandescent light bulbs with new LED lights that fit into the exact same sockets but use much less energy.</a:t>
            </a:r>
          </a:p>
          <a:p>
            <a:endParaRPr lang="en-US" dirty="0"/>
          </a:p>
          <a:p>
            <a:r>
              <a:rPr lang="en-US" dirty="0"/>
              <a:t>A </a:t>
            </a:r>
            <a:r>
              <a:rPr lang="en-US" dirty="0" err="1"/>
              <a:t>DeCartes</a:t>
            </a:r>
            <a:r>
              <a:rPr lang="en-US" dirty="0"/>
              <a:t> future, on the other hand, is not as intuitive. It consists of fundamentally reinventing the industry in light of the new possibilities made available by the advent of the emerging technology. </a:t>
            </a:r>
          </a:p>
          <a:p>
            <a:endParaRPr lang="en-US" dirty="0"/>
          </a:p>
          <a:p>
            <a:r>
              <a:rPr lang="en-US" dirty="0"/>
              <a:t>That’s what I like to think is about to happen to pediatric behavioral healthcare.</a:t>
            </a:r>
          </a:p>
          <a:p>
            <a:endParaRPr lang="en-US" dirty="0"/>
          </a:p>
          <a:p>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22</a:t>
            </a:fld>
            <a:endParaRPr lang="en-US"/>
          </a:p>
        </p:txBody>
      </p:sp>
    </p:spTree>
    <p:extLst>
      <p:ext uri="{BB962C8B-B14F-4D97-AF65-F5344CB8AC3E}">
        <p14:creationId xmlns:p14="http://schemas.microsoft.com/office/powerpoint/2010/main" val="2204952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10000"/>
          </a:bodyPr>
          <a:lstStyle/>
          <a:p>
            <a:r>
              <a:rPr lang="en-US" dirty="0"/>
              <a:t>I want to end this talk with a brief discussion of how AI might revolutionize pediatric healthcare in the far future, say decades from now – even though predictions at such timescale are admittedly speculative at best.</a:t>
            </a:r>
          </a:p>
          <a:p>
            <a:endParaRPr lang="en-US" dirty="0"/>
          </a:p>
          <a:p>
            <a:r>
              <a:rPr lang="en-US" dirty="0"/>
              <a:t>But what might pediatric healthcare look like in a world where automated agents are ubiquitous?</a:t>
            </a:r>
          </a:p>
          <a:p>
            <a:r>
              <a:rPr lang="en-US" dirty="0"/>
              <a:t>The straight forward expectation would be that doctors would be replaced with AI agents. Instead of visiting a doctor, you’ll find some sort of AI entity at your disposal at the clinic or hospital, and whatever you’d expect the doctor to do, now the AI agent does.</a:t>
            </a:r>
          </a:p>
          <a:p>
            <a:endParaRPr lang="en-US" dirty="0"/>
          </a:p>
          <a:p>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23</a:t>
            </a:fld>
            <a:endParaRPr lang="en-US"/>
          </a:p>
        </p:txBody>
      </p:sp>
    </p:spTree>
    <p:extLst>
      <p:ext uri="{BB962C8B-B14F-4D97-AF65-F5344CB8AC3E}">
        <p14:creationId xmlns:p14="http://schemas.microsoft.com/office/powerpoint/2010/main" val="2229157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10000"/>
          </a:bodyPr>
          <a:lstStyle/>
          <a:p>
            <a:r>
              <a:rPr lang="en-US" dirty="0"/>
              <a:t>… sort of like this</a:t>
            </a:r>
          </a:p>
          <a:p>
            <a:endParaRPr lang="en-US" dirty="0"/>
          </a:p>
          <a:p>
            <a:r>
              <a:rPr lang="en-US" dirty="0"/>
              <a:t>You might think that’s naïve but that’s actually how we all expect the future to unfold most of the time – I mean I’m not making this stuff up, this picture is from an actual headline on a major news network network. The public perception is largely like that!</a:t>
            </a:r>
          </a:p>
          <a:p>
            <a:endParaRPr lang="en-US" dirty="0"/>
          </a:p>
          <a:p>
            <a:r>
              <a:rPr lang="en-US" dirty="0"/>
              <a:t>If you think about it, </a:t>
            </a:r>
            <a:r>
              <a:rPr lang="en-US"/>
              <a:t>this is sort </a:t>
            </a:r>
            <a:r>
              <a:rPr lang="en-US" dirty="0"/>
              <a:t>of </a:t>
            </a:r>
            <a:r>
              <a:rPr lang="en-US"/>
              <a:t>the Occam’s </a:t>
            </a:r>
            <a:r>
              <a:rPr lang="en-US" dirty="0"/>
              <a:t>razor way of thinking: When a new technology is applied to an existing industry, it changes it in the simplest way possible: you take an element out of the industry and replace it with an equivalent element made possible by the new technology.</a:t>
            </a:r>
          </a:p>
          <a:p>
            <a:endParaRPr lang="en-US" dirty="0"/>
          </a:p>
          <a:p>
            <a:endParaRPr lang="en-US" dirty="0"/>
          </a:p>
          <a:p>
            <a:r>
              <a:rPr lang="en-US" dirty="0"/>
              <a:t>The best analogy I can think of is from the end of the 17</a:t>
            </a:r>
            <a:r>
              <a:rPr lang="en-US" baseline="30000" dirty="0"/>
              <a:t>th</a:t>
            </a:r>
            <a:r>
              <a:rPr lang="en-US" dirty="0"/>
              <a:t> century, when the internal combustion engine started to go mainstream and people were getting excited about the potential of that new technology to revolutionize personal transportation.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that time, personal transportation was limited to carriages pulled by horses and oxen.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24</a:t>
            </a:fld>
            <a:endParaRPr lang="en-US"/>
          </a:p>
        </p:txBody>
      </p:sp>
    </p:spTree>
    <p:extLst>
      <p:ext uri="{BB962C8B-B14F-4D97-AF65-F5344CB8AC3E}">
        <p14:creationId xmlns:p14="http://schemas.microsoft.com/office/powerpoint/2010/main" val="106211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So naturally people started thinking about revolutionizing the horse carriage in the simplest way possible: To take out the horse and replace it with a MECHANICAL alternative powered by an internal combustion engine. And you get a horseless carriage.</a:t>
            </a:r>
          </a:p>
          <a:p>
            <a:endParaRPr lang="en-US" dirty="0"/>
          </a:p>
          <a:p>
            <a:r>
              <a:rPr lang="en-US" dirty="0"/>
              <a:t>While that would be the most intuitive way to apply the new tech, it wasn’t at all practical or cost-effective. In fact, history will show that it can only be a stepping stone while society wraps its head around the newly emergent possibilities. </a:t>
            </a:r>
          </a:p>
          <a:p>
            <a:endParaRPr lang="en-US" dirty="0"/>
          </a:p>
          <a:p>
            <a:r>
              <a:rPr lang="en-US" dirty="0"/>
              <a:t>Eventually, entrepreneurs started to realize that what made sense was NOT an automated version of what already existed, but rather a new thing altogether. So not a horseless carriage, but an entirely new thing that had nothing to do with a carriage.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25</a:t>
            </a:fld>
            <a:endParaRPr lang="en-US"/>
          </a:p>
        </p:txBody>
      </p:sp>
    </p:spTree>
    <p:extLst>
      <p:ext uri="{BB962C8B-B14F-4D97-AF65-F5344CB8AC3E}">
        <p14:creationId xmlns:p14="http://schemas.microsoft.com/office/powerpoint/2010/main" val="1624128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a:bodyPr>
          <a:lstStyle/>
          <a:p>
            <a:r>
              <a:rPr lang="en-US" dirty="0"/>
              <a:t>That line of thinking opens the door to daring new ideas. Once you realize that a horseless carriage is not only horseless, but it doesn’t even need to be a carriage at all. </a:t>
            </a:r>
          </a:p>
          <a:p>
            <a:endParaRPr lang="en-US" dirty="0"/>
          </a:p>
          <a:p>
            <a:r>
              <a:rPr lang="en-US" dirty="0"/>
              <a:t>Once you stop thinking carriage, and start thinking automobile, you start a journey of transformation that encompasses not just the carriage, but the entire fabric of society.</a:t>
            </a:r>
          </a:p>
          <a:p>
            <a:endParaRPr lang="en-US" dirty="0"/>
          </a:p>
          <a:p>
            <a:r>
              <a:rPr lang="en-US" dirty="0"/>
              <a:t>New systems arise, like highway networks, traffic signs, bus routes, driving schools, and even suburban communities. </a:t>
            </a:r>
          </a:p>
          <a:p>
            <a:endParaRPr lang="en-US" dirty="0"/>
          </a:p>
          <a:p>
            <a:r>
              <a:rPr lang="en-US" dirty="0"/>
              <a:t>New institutions replace obsolete ones, like gas stations replacing stables for example. New resources like oil and rubber become essential. New industries spring, like car manufacturing and oil drilling. New issues arise, like traffic pollution and drunk driving.</a:t>
            </a:r>
          </a:p>
          <a:p>
            <a:endParaRPr lang="en-US" dirty="0"/>
          </a:p>
          <a:p>
            <a:r>
              <a:rPr lang="en-US" dirty="0"/>
              <a:t>Such developments would have been next to impossible to envision from the point of view of the innovators busy at work back in the 1800s trying to build better carriages.</a:t>
            </a:r>
          </a:p>
          <a:p>
            <a:endParaRPr lang="en-US" dirty="0"/>
          </a:p>
          <a:p>
            <a:r>
              <a:rPr lang="en-US" dirty="0"/>
              <a:t>So if we were to attempt the impossible here – I think something similar to that transformation is about to happen to healthcare in general, and to pediatric behavioral healthcare in particular.</a:t>
            </a:r>
          </a:p>
          <a:p>
            <a:endParaRPr lang="en-US" dirty="0"/>
          </a:p>
          <a:p>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26</a:t>
            </a:fld>
            <a:endParaRPr lang="en-US"/>
          </a:p>
        </p:txBody>
      </p:sp>
    </p:spTree>
    <p:extLst>
      <p:ext uri="{BB962C8B-B14F-4D97-AF65-F5344CB8AC3E}">
        <p14:creationId xmlns:p14="http://schemas.microsoft.com/office/powerpoint/2010/main" val="71425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r>
              <a:rPr lang="en-US" dirty="0"/>
              <a:t>When you have the facility to apply an automated agent with the smarts to render diagnostic and therapeutic services and the bandwidth to do it continually, cheaply, accurately, at scale, and without downtime, you no longer need to do it in a prescriptive, reactive way at all!</a:t>
            </a:r>
          </a:p>
          <a:p>
            <a:endParaRPr lang="en-US" dirty="0"/>
          </a:p>
          <a:p>
            <a:r>
              <a:rPr lang="en-US" dirty="0"/>
              <a:t>Here’s what’s NOT going to happen. We’re not going to take the doctor out of the equation, and replace him/her with an AI robot doctor stationed in a clinic for patients to visit and receive diagnoses and prescribed therapy plans.</a:t>
            </a:r>
          </a:p>
          <a:p>
            <a:endParaRPr lang="en-US" dirty="0"/>
          </a:p>
          <a:p>
            <a:r>
              <a:rPr lang="en-US" dirty="0"/>
              <a:t>I think the future of behavioral healthcare will be characterized by a passive, seamless, ever-present suite of services that blur the current boundaries between what we think of as screening vs diagnosis vs intervention/therapy vs progress tracking and monitoring. </a:t>
            </a:r>
          </a:p>
          <a:p>
            <a:endParaRPr lang="en-US" dirty="0"/>
          </a:p>
          <a:p>
            <a:r>
              <a:rPr lang="en-US" dirty="0"/>
              <a:t>I think in the future we will stop thinking of these as distinct elements in a waterfall process, and start thinking of them as aspects of an integrated whole package, made possible using a wide set of everyday household items. </a:t>
            </a:r>
          </a:p>
          <a:p>
            <a:endParaRPr lang="en-US" dirty="0"/>
          </a:p>
          <a:p>
            <a:r>
              <a:rPr lang="en-US" dirty="0"/>
              <a:t>Wearables, mobile touch screen devices, voice assistants, and even toys and passive home monitors. </a:t>
            </a:r>
          </a:p>
          <a:p>
            <a:endParaRPr lang="en-US" dirty="0"/>
          </a:p>
          <a:p>
            <a:r>
              <a:rPr lang="en-US" dirty="0"/>
              <a:t>Each of these devices continually does its part to complete the digital picture about your child behavioral health.</a:t>
            </a:r>
          </a:p>
          <a:p>
            <a:endParaRPr lang="en-US" dirty="0"/>
          </a:p>
          <a:p>
            <a:r>
              <a:rPr lang="en-US" dirty="0"/>
              <a:t>Whether you take a video of your child on a vacation or buy her a new jigsaw puzzle to play with, or a watch to wear or a doll to dress, or a coloring book, every device would employ its sensors to piece together a complete picture of your child’s cognitive development, and make assessments continually about whether things are on track on every dimension that matters. And make decisions about how best to personalize the forecasts, expectations, and skill-building activities to match your child’s individual needs and characteristics.</a:t>
            </a:r>
          </a:p>
          <a:p>
            <a:endParaRPr lang="en-US" dirty="0"/>
          </a:p>
          <a:p>
            <a:r>
              <a:rPr lang="en-US" dirty="0"/>
              <a:t>Behavioral healthcare will no longer be a tool reserved for those with delays or cognitive disorders, but rather for every child according to their individual needs to reach their full developmental potential</a:t>
            </a:r>
          </a:p>
          <a:p>
            <a:endParaRPr lang="en-US" dirty="0"/>
          </a:p>
          <a:p>
            <a:r>
              <a:rPr lang="en-US" dirty="0"/>
              <a:t>Of course, clinical experts will still have an important role in this setup, but their role will be more of a supervision and confirmation than active observation and case by case decision making. Healthcare will basically take on a life outside of the narrow confines of the clinic and into the wide arena of everyday life.</a:t>
            </a:r>
          </a:p>
          <a:p>
            <a:endParaRPr lang="en-US" dirty="0"/>
          </a:p>
          <a:p>
            <a:r>
              <a:rPr lang="en-US" dirty="0"/>
              <a:t>That’s all I wanted to share with you today. Thank you for listening and I will take questions.</a:t>
            </a:r>
          </a:p>
          <a:p>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27</a:t>
            </a:fld>
            <a:endParaRPr lang="en-US"/>
          </a:p>
        </p:txBody>
      </p:sp>
    </p:spTree>
    <p:extLst>
      <p:ext uri="{BB962C8B-B14F-4D97-AF65-F5344CB8AC3E}">
        <p14:creationId xmlns:p14="http://schemas.microsoft.com/office/powerpoint/2010/main" val="1519144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28</a:t>
            </a:fld>
            <a:endParaRPr lang="en-US"/>
          </a:p>
        </p:txBody>
      </p:sp>
    </p:spTree>
    <p:extLst>
      <p:ext uri="{BB962C8B-B14F-4D97-AF65-F5344CB8AC3E}">
        <p14:creationId xmlns:p14="http://schemas.microsoft.com/office/powerpoint/2010/main" val="1678103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has 3 sections. </a:t>
            </a:r>
          </a:p>
          <a:p>
            <a:endParaRPr lang="en-US" dirty="0"/>
          </a:p>
          <a:p>
            <a:r>
              <a:rPr lang="en-US" dirty="0"/>
              <a:t>First I want to talk a little bit about our calling at Cognoa – or the problem we are trying to solve</a:t>
            </a:r>
          </a:p>
          <a:p>
            <a:r>
              <a:rPr lang="en-US" dirty="0"/>
              <a:t>Then I’ll talk about our AI-based approach to a solution</a:t>
            </a:r>
          </a:p>
          <a:p>
            <a:r>
              <a:rPr lang="en-US" dirty="0"/>
              <a:t>Finally I want to talk a bit about how we envision the future of AI-based diagnostics and therapeutics to be</a:t>
            </a:r>
          </a:p>
          <a:p>
            <a:endParaRPr lang="en-US" dirty="0"/>
          </a:p>
          <a:p>
            <a:r>
              <a:rPr lang="en-US" dirty="0"/>
              <a:t>So, first, the problem we’re trying to solve</a:t>
            </a:r>
          </a:p>
        </p:txBody>
      </p:sp>
      <p:sp>
        <p:nvSpPr>
          <p:cNvPr id="4" name="Slide Number Placeholder 3"/>
          <p:cNvSpPr>
            <a:spLocks noGrp="1"/>
          </p:cNvSpPr>
          <p:nvPr>
            <p:ph type="sldNum" sz="quarter" idx="5"/>
          </p:nvPr>
        </p:nvSpPr>
        <p:spPr/>
        <p:txBody>
          <a:bodyPr/>
          <a:lstStyle/>
          <a:p>
            <a:fld id="{E99B63E3-AF6D-9345-B325-96728E7A6454}" type="slidenum">
              <a:rPr lang="en-US" smtClean="0"/>
              <a:t>3</a:t>
            </a:fld>
            <a:endParaRPr lang="en-US"/>
          </a:p>
        </p:txBody>
      </p:sp>
    </p:spTree>
    <p:extLst>
      <p:ext uri="{BB962C8B-B14F-4D97-AF65-F5344CB8AC3E}">
        <p14:creationId xmlns:p14="http://schemas.microsoft.com/office/powerpoint/2010/main" val="392711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Child</a:t>
            </a:r>
            <a:r>
              <a:rPr lang="en-US" baseline="0" dirty="0"/>
              <a:t> developmental conditions on the rise. In fact, here in America, the CDC estimates that 1 in 6 children out there have some sort of dev. Disability: cognitive, social, linguistic, gross of fine motor function, etc.</a:t>
            </a:r>
            <a:endParaRPr lang="en-US" dirty="0"/>
          </a:p>
          <a:p>
            <a:endParaRPr lang="en-US" baseline="0" dirty="0"/>
          </a:p>
          <a:p>
            <a:r>
              <a:rPr lang="en-US" baseline="0" dirty="0"/>
              <a:t>The latest update from the CDC puts the prevalence of autism in US population at 1 in 59. And it is even higher than that among boys because it presents in more boys than girls. (4.5x)</a:t>
            </a:r>
          </a:p>
          <a:p>
            <a:r>
              <a:rPr lang="en-US" baseline="0" dirty="0"/>
              <a:t> </a:t>
            </a:r>
          </a:p>
          <a:p>
            <a:r>
              <a:rPr lang="en-US" baseline="0" dirty="0"/>
              <a:t>ADHD affects more than 1 in 10 children, and S&amp;L disorders up to 12% of young children.</a:t>
            </a:r>
          </a:p>
          <a:p>
            <a:endParaRPr lang="en-US" baseline="0" dirty="0"/>
          </a:p>
          <a:p>
            <a:r>
              <a:rPr lang="en-US" baseline="0" dirty="0"/>
              <a:t>So they’re pretty common. In this crowd there’s not one but several parents who have children with such conditions, whether they’re aware of It or not yet. </a:t>
            </a:r>
          </a:p>
          <a:p>
            <a:pPr>
              <a:buFontTx/>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4</a:t>
            </a:fld>
            <a:endParaRPr lang="en-US"/>
          </a:p>
        </p:txBody>
      </p:sp>
    </p:spTree>
    <p:extLst>
      <p:ext uri="{BB962C8B-B14F-4D97-AF65-F5344CB8AC3E}">
        <p14:creationId xmlns:p14="http://schemas.microsoft.com/office/powerpoint/2010/main" val="84312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buFontTx/>
              <a:buNone/>
            </a:pPr>
            <a:r>
              <a:rPr lang="en-US" dirty="0"/>
              <a:t>In</a:t>
            </a:r>
            <a:r>
              <a:rPr lang="en-US" baseline="0" dirty="0"/>
              <a:t> addition to being common, </a:t>
            </a:r>
            <a:r>
              <a:rPr lang="en-US" dirty="0"/>
              <a:t>behavioral health conditions are also</a:t>
            </a:r>
            <a:r>
              <a:rPr lang="en-US" baseline="0" dirty="0"/>
              <a:t> hard to screen for or diagnose. It is often obvious that a particular child has some problem. But not easy to single out which.</a:t>
            </a:r>
            <a:endParaRPr lang="en-US" dirty="0"/>
          </a:p>
          <a:p>
            <a:pPr>
              <a:buFontTx/>
              <a:buNone/>
            </a:pPr>
            <a:endParaRPr lang="en-US" dirty="0"/>
          </a:p>
          <a:p>
            <a:pPr>
              <a:buFontTx/>
              <a:buNone/>
            </a:pPr>
            <a:r>
              <a:rPr lang="en-US" dirty="0"/>
              <a:t>There are no definitive/quantitative tests for such conditions:</a:t>
            </a:r>
          </a:p>
          <a:p>
            <a:pPr>
              <a:buFontTx/>
              <a:buNone/>
            </a:pPr>
            <a:r>
              <a:rPr lang="en-US" dirty="0"/>
              <a:t> - no blood test for ADHD like there is for diabetes or or chest </a:t>
            </a:r>
            <a:r>
              <a:rPr lang="en-US" dirty="0" err="1"/>
              <a:t>xray</a:t>
            </a:r>
            <a:r>
              <a:rPr lang="en-US" dirty="0"/>
              <a:t> like bone</a:t>
            </a:r>
            <a:r>
              <a:rPr lang="en-US" baseline="0" dirty="0"/>
              <a:t> cancer</a:t>
            </a:r>
            <a:endParaRPr lang="en-US" dirty="0"/>
          </a:p>
          <a:p>
            <a:pPr>
              <a:buFontTx/>
              <a:buNone/>
            </a:pPr>
            <a:r>
              <a:rPr lang="en-US" dirty="0"/>
              <a:t> - no genetic test for Autism like there is for Down Syndrome</a:t>
            </a:r>
          </a:p>
          <a:p>
            <a:pPr>
              <a:buFontTx/>
              <a:buNone/>
            </a:pPr>
            <a:endParaRPr lang="en-US" dirty="0"/>
          </a:p>
          <a:p>
            <a:pPr>
              <a:buFontTx/>
              <a:buNone/>
            </a:pPr>
            <a:r>
              <a:rPr lang="en-US" dirty="0"/>
              <a:t>Diagnosis</a:t>
            </a:r>
            <a:r>
              <a:rPr lang="en-US" baseline="0" dirty="0"/>
              <a:t> relies on observation of behavioral phenotype</a:t>
            </a:r>
          </a:p>
          <a:p>
            <a:pPr>
              <a:buFontTx/>
              <a:buNone/>
            </a:pPr>
            <a:r>
              <a:rPr lang="en-US" baseline="0" dirty="0"/>
              <a:t>And that phenotype varies wildly from case to case hence the term autism SPECTRUM disorder</a:t>
            </a:r>
          </a:p>
          <a:p>
            <a:pPr>
              <a:buFontTx/>
              <a:buNone/>
            </a:pPr>
            <a:endParaRPr lang="en-US" baseline="0" dirty="0"/>
          </a:p>
          <a:p>
            <a:pPr>
              <a:buFontTx/>
              <a:buNone/>
            </a:pPr>
            <a:r>
              <a:rPr lang="en-US" baseline="0" dirty="0"/>
              <a:t>In fact, there is a common saying among practitioners “Once you’ve seen an autistic kid, you’ve seen AN autistic kid”</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5</a:t>
            </a:fld>
            <a:endParaRPr lang="en-US"/>
          </a:p>
        </p:txBody>
      </p:sp>
    </p:spTree>
    <p:extLst>
      <p:ext uri="{BB962C8B-B14F-4D97-AF65-F5344CB8AC3E}">
        <p14:creationId xmlns:p14="http://schemas.microsoft.com/office/powerpoint/2010/main" val="347672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buFontTx/>
              <a:buNone/>
            </a:pPr>
            <a:r>
              <a:rPr lang="en-US" dirty="0"/>
              <a:t>Yet  the screening/diagnostic methods available to parents and clinicians</a:t>
            </a:r>
            <a:r>
              <a:rPr lang="en-US" baseline="0" dirty="0"/>
              <a:t> hail from a world before the Information Age.</a:t>
            </a:r>
          </a:p>
          <a:p>
            <a:pPr>
              <a:buFontTx/>
              <a:buNone/>
            </a:pPr>
            <a:endParaRPr lang="en-US" baseline="0" dirty="0"/>
          </a:p>
          <a:p>
            <a:pPr>
              <a:buFontTx/>
              <a:buNone/>
            </a:pPr>
            <a:r>
              <a:rPr lang="en-US" baseline="0" dirty="0"/>
              <a:t>They consist mostly of </a:t>
            </a:r>
            <a:r>
              <a:rPr lang="en-US" b="1" baseline="0" dirty="0"/>
              <a:t>pen and paper </a:t>
            </a:r>
            <a:r>
              <a:rPr lang="en-US" baseline="0" dirty="0"/>
              <a:t>checklists:  </a:t>
            </a:r>
            <a:r>
              <a:rPr lang="en-US" b="1" baseline="0" dirty="0"/>
              <a:t>lengthy</a:t>
            </a:r>
            <a:r>
              <a:rPr lang="en-US" baseline="0" dirty="0"/>
              <a:t> multiple-choice questionnaires to be answered by a highly </a:t>
            </a:r>
            <a:r>
              <a:rPr lang="en-US" b="1" baseline="0" dirty="0"/>
              <a:t>trained practitioner </a:t>
            </a:r>
            <a:r>
              <a:rPr lang="en-US" baseline="0" dirty="0"/>
              <a:t>after having interviewed the parent or observed the child directly in a highly </a:t>
            </a:r>
            <a:r>
              <a:rPr lang="en-US" b="1" baseline="0" dirty="0"/>
              <a:t>standardized</a:t>
            </a:r>
            <a:r>
              <a:rPr lang="en-US" baseline="0" dirty="0"/>
              <a:t> clinical environment (and I mean the toys are standard, the activities are standard, the cues are standard, even the wallpaper is standard)</a:t>
            </a:r>
          </a:p>
          <a:p>
            <a:pPr>
              <a:buFontTx/>
              <a:buNone/>
            </a:pPr>
            <a:endParaRPr lang="en-US" baseline="0" dirty="0"/>
          </a:p>
          <a:p>
            <a:pPr>
              <a:buFontTx/>
              <a:buNone/>
            </a:pPr>
            <a:r>
              <a:rPr lang="en-US" baseline="0" dirty="0"/>
              <a:t>Take a look at these examples from such checklists: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Notice how the questions/terms are very specialized / specific (Stereotyped utterances and delayed echolalia, Spontaneous initiation of joint attention)</a:t>
            </a:r>
          </a:p>
          <a:p>
            <a:pPr>
              <a:buFontTx/>
              <a:buNone/>
            </a:pPr>
            <a:r>
              <a:rPr lang="en-US" baseline="0" dirty="0"/>
              <a:t>  Notice how the answers are categorical with codes against each answer choice</a:t>
            </a:r>
          </a:p>
          <a:p>
            <a:pPr>
              <a:buFontTx/>
              <a:buNone/>
            </a:pPr>
            <a:r>
              <a:rPr lang="en-US" baseline="0" dirty="0"/>
              <a:t>The codes are simply summed and compared to a static threshold to render an assessment</a:t>
            </a:r>
          </a:p>
          <a:p>
            <a:pPr>
              <a:buFontTx/>
              <a:buNone/>
            </a:pPr>
            <a:endParaRPr lang="en-US" baseline="0" dirty="0"/>
          </a:p>
          <a:p>
            <a:pPr>
              <a:buFontTx/>
              <a:buNone/>
            </a:pPr>
            <a:r>
              <a:rPr lang="en-US" baseline="0" dirty="0"/>
              <a:t>Because they’re so rudimentary in their linear summation of question answer codes, they often fall short in predictive value, and wind up producing too many false positives as byproduct of having to ensure high sensitivity to true positives.</a:t>
            </a:r>
          </a:p>
          <a:p>
            <a:pPr>
              <a:buFontTx/>
              <a:buNone/>
            </a:pPr>
            <a:endParaRPr lang="en-US"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6</a:t>
            </a:fld>
            <a:endParaRPr lang="en-US"/>
          </a:p>
        </p:txBody>
      </p:sp>
    </p:spTree>
    <p:extLst>
      <p:ext uri="{BB962C8B-B14F-4D97-AF65-F5344CB8AC3E}">
        <p14:creationId xmlns:p14="http://schemas.microsoft.com/office/powerpoint/2010/main" val="44605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Because screening isn’t very accurate, and dx so cumbersome and time consuming, </a:t>
            </a:r>
          </a:p>
          <a:p>
            <a:endParaRPr lang="en-US" dirty="0"/>
          </a:p>
          <a:p>
            <a:r>
              <a:rPr lang="en-US" dirty="0"/>
              <a:t>the system gets</a:t>
            </a:r>
            <a:r>
              <a:rPr lang="en-US" baseline="0" dirty="0"/>
              <a:t> </a:t>
            </a:r>
            <a:r>
              <a:rPr lang="en-US" b="1" baseline="0" dirty="0"/>
              <a:t>bogged down </a:t>
            </a:r>
            <a:r>
              <a:rPr lang="en-US" baseline="0" dirty="0"/>
              <a:t>with children </a:t>
            </a:r>
            <a:r>
              <a:rPr lang="en-US" b="1" baseline="0" dirty="0"/>
              <a:t>waiting for diagnosis by specialists</a:t>
            </a:r>
          </a:p>
          <a:p>
            <a:r>
              <a:rPr lang="en-US" baseline="0" dirty="0"/>
              <a:t>Most of the </a:t>
            </a:r>
            <a:r>
              <a:rPr lang="en-US" b="1" baseline="0" dirty="0"/>
              <a:t>backlog </a:t>
            </a:r>
            <a:r>
              <a:rPr lang="en-US" baseline="0" dirty="0"/>
              <a:t>cases are false positives hogging the doctor’s time, while the kids in urgent need for care get delayed with the rest of them. </a:t>
            </a:r>
          </a:p>
          <a:p>
            <a:endParaRPr lang="en-US" baseline="0" dirty="0"/>
          </a:p>
          <a:p>
            <a:r>
              <a:rPr lang="en-US" baseline="0" dirty="0"/>
              <a:t>Average wait time to see a child behavioral neuropsychologist in America is </a:t>
            </a:r>
            <a:r>
              <a:rPr lang="en-US" b="1" baseline="0" dirty="0"/>
              <a:t>18 months</a:t>
            </a:r>
            <a:r>
              <a:rPr lang="en-US" baseline="0" dirty="0"/>
              <a:t>. So while the parent generally starts to have concerns somewhere between the first and 2</a:t>
            </a:r>
            <a:r>
              <a:rPr lang="en-US" baseline="30000" dirty="0"/>
              <a:t>nd</a:t>
            </a:r>
            <a:r>
              <a:rPr lang="en-US" baseline="0" dirty="0"/>
              <a:t> child birthday, average age of diagnosis lags a couple of years behind.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example, </a:t>
            </a:r>
            <a:r>
              <a:rPr lang="en-US" baseline="0" dirty="0" err="1"/>
              <a:t>avg</a:t>
            </a:r>
            <a:r>
              <a:rPr lang="en-US" baseline="0" dirty="0"/>
              <a:t> </a:t>
            </a:r>
            <a:r>
              <a:rPr lang="en-US" baseline="0" dirty="0" err="1"/>
              <a:t>Dx</a:t>
            </a:r>
            <a:r>
              <a:rPr lang="en-US" baseline="0" dirty="0"/>
              <a:t> age for Autism in US is 4.17 years</a:t>
            </a:r>
          </a:p>
          <a:p>
            <a:endParaRPr lang="en-US" baseline="0" dirty="0"/>
          </a:p>
          <a:p>
            <a:r>
              <a:rPr lang="en-US" baseline="0" dirty="0"/>
              <a:t>Which is a big missed opportunity because that missed window of early intervention happens to be the most effective time to intervene, so that starting therapy in this key time window when the child’s brain is still rapidly rewiring itself is known to </a:t>
            </a:r>
            <a:r>
              <a:rPr lang="en-US" sz="1200" dirty="0"/>
              <a:t>dramatically improve lifelong outcomes for affected children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 in regular schooling vs special needs school etc.)</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For</a:t>
            </a:r>
            <a:r>
              <a:rPr lang="en-US" sz="800" baseline="0" dirty="0"/>
              <a:t> ADHD the situation is worse, because it is typically not flagged until the child goes to grade school and starts falling behind.</a:t>
            </a:r>
            <a:endParaRPr lang="en-US" sz="3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10"/>
          </p:nvPr>
        </p:nvSpPr>
        <p:spPr/>
        <p:txBody>
          <a:bodyPr/>
          <a:lstStyle/>
          <a:p>
            <a:fld id="{AEEA1C9B-91F8-EF47-8867-6D566780D510}" type="slidenum">
              <a:rPr lang="en-US" smtClean="0"/>
              <a:pPr/>
              <a:t>7</a:t>
            </a:fld>
            <a:endParaRPr lang="en-US"/>
          </a:p>
        </p:txBody>
      </p:sp>
    </p:spTree>
    <p:extLst>
      <p:ext uri="{BB962C8B-B14F-4D97-AF65-F5344CB8AC3E}">
        <p14:creationId xmlns:p14="http://schemas.microsoft.com/office/powerpoint/2010/main" val="300251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20000"/>
          </a:bodyPr>
          <a:lstStyle/>
          <a:p>
            <a:r>
              <a:rPr lang="en-US" dirty="0"/>
              <a:t>So clearly this is an industry that can benefit from streamlined automation tools. </a:t>
            </a:r>
          </a:p>
          <a:p>
            <a:endParaRPr lang="en-US" dirty="0"/>
          </a:p>
          <a:p>
            <a:r>
              <a:rPr lang="en-US" dirty="0"/>
              <a:t>There is a huge unmet need that AI can help with. For example, </a:t>
            </a:r>
            <a:r>
              <a:rPr lang="en-US" dirty="0" err="1"/>
              <a:t>uou</a:t>
            </a:r>
            <a:r>
              <a:rPr lang="en-US" dirty="0"/>
              <a:t> can use machine learning to build</a:t>
            </a:r>
            <a:r>
              <a:rPr lang="en-US" baseline="0" dirty="0"/>
              <a:t> classifiers to screen/diagnose certain conditions. </a:t>
            </a:r>
          </a:p>
          <a:p>
            <a:r>
              <a:rPr lang="en-US" baseline="0" dirty="0"/>
              <a:t>The automation means that the screeners could be: Cheaper/faster/more scalable/</a:t>
            </a:r>
          </a:p>
          <a:p>
            <a:endParaRPr lang="en-US" baseline="0" dirty="0"/>
          </a:p>
          <a:p>
            <a:r>
              <a:rPr lang="en-US" baseline="0" dirty="0"/>
              <a:t>BUT</a:t>
            </a:r>
            <a:br>
              <a:rPr lang="en-US" baseline="0" dirty="0"/>
            </a:br>
            <a:endParaRPr lang="en-US" baseline="0" dirty="0"/>
          </a:p>
          <a:p>
            <a:r>
              <a:rPr lang="en-US" dirty="0"/>
              <a:t>Applying ML to the field of pediatric behavioral health comes with a unique combination of challenges.</a:t>
            </a:r>
          </a:p>
          <a:p>
            <a:endParaRPr lang="en-US" dirty="0"/>
          </a:p>
          <a:p>
            <a:r>
              <a:rPr lang="en-US" dirty="0"/>
              <a:t>of most relevance to this audience are perhaps data security and privacy challenges, so I’m going to focus on those today.</a:t>
            </a:r>
          </a:p>
          <a:p>
            <a:endParaRPr lang="en-US" dirty="0"/>
          </a:p>
          <a:p>
            <a:r>
              <a:rPr lang="en-US" dirty="0"/>
              <a:t>But I wanted to briefly mention a few others:</a:t>
            </a:r>
          </a:p>
          <a:p>
            <a:r>
              <a:rPr lang="en-US" dirty="0"/>
              <a:t> like the challenge of operating under very high predictive accuracy requirements in a field that touches the lives of families directly</a:t>
            </a:r>
          </a:p>
          <a:p>
            <a:r>
              <a:rPr lang="en-US" dirty="0"/>
              <a:t> and the noise that comes from blurred definitions of conditions especially the boundaries between different behavioral conditions.</a:t>
            </a:r>
          </a:p>
          <a:p>
            <a:r>
              <a:rPr lang="en-US" dirty="0"/>
              <a:t> and the challenges that come from working with second-hand accounts of children, which are necessarily subject to bias, </a:t>
            </a:r>
          </a:p>
          <a:p>
            <a:endParaRPr lang="en-US" dirty="0"/>
          </a:p>
          <a:p>
            <a:endParaRPr lang="en-US" dirty="0"/>
          </a:p>
          <a:p>
            <a:r>
              <a:rPr lang="en-US" baseline="0" dirty="0"/>
              <a:t> </a:t>
            </a:r>
            <a:r>
              <a:rPr lang="en-US" dirty="0"/>
              <a:t> </a:t>
            </a:r>
          </a:p>
        </p:txBody>
      </p:sp>
      <p:sp>
        <p:nvSpPr>
          <p:cNvPr id="4" name="Slide Number Placeholder 3"/>
          <p:cNvSpPr>
            <a:spLocks noGrp="1"/>
          </p:cNvSpPr>
          <p:nvPr>
            <p:ph type="sldNum" sz="quarter" idx="10"/>
          </p:nvPr>
        </p:nvSpPr>
        <p:spPr/>
        <p:txBody>
          <a:bodyPr/>
          <a:lstStyle/>
          <a:p>
            <a:fld id="{AEEA1C9B-91F8-EF47-8867-6D566780D510}" type="slidenum">
              <a:rPr lang="en-US" smtClean="0"/>
              <a:pPr/>
              <a:t>8</a:t>
            </a:fld>
            <a:endParaRPr lang="en-US"/>
          </a:p>
        </p:txBody>
      </p:sp>
    </p:spTree>
    <p:extLst>
      <p:ext uri="{BB962C8B-B14F-4D97-AF65-F5344CB8AC3E}">
        <p14:creationId xmlns:p14="http://schemas.microsoft.com/office/powerpoint/2010/main" val="2761908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that’s the problem we’re set to tackle at Cognoa. Now let me tell you a brief summary of our approach to solving it, keeping in mind it is a work in progress</a:t>
            </a:r>
          </a:p>
        </p:txBody>
      </p:sp>
      <p:sp>
        <p:nvSpPr>
          <p:cNvPr id="4" name="Slide Number Placeholder 3"/>
          <p:cNvSpPr>
            <a:spLocks noGrp="1"/>
          </p:cNvSpPr>
          <p:nvPr>
            <p:ph type="sldNum" sz="quarter" idx="5"/>
          </p:nvPr>
        </p:nvSpPr>
        <p:spPr/>
        <p:txBody>
          <a:bodyPr/>
          <a:lstStyle/>
          <a:p>
            <a:fld id="{E99B63E3-AF6D-9345-B325-96728E7A6454}" type="slidenum">
              <a:rPr lang="en-US" smtClean="0"/>
              <a:t>9</a:t>
            </a:fld>
            <a:endParaRPr lang="en-US"/>
          </a:p>
        </p:txBody>
      </p:sp>
    </p:spTree>
    <p:extLst>
      <p:ext uri="{BB962C8B-B14F-4D97-AF65-F5344CB8AC3E}">
        <p14:creationId xmlns:p14="http://schemas.microsoft.com/office/powerpoint/2010/main" val="611332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Footer Placeholder 4">
            <a:extLst>
              <a:ext uri="{FF2B5EF4-FFF2-40B4-BE49-F238E27FC236}">
                <a16:creationId xmlns:a16="http://schemas.microsoft.com/office/drawing/2014/main" id="{D3D0C1AF-3098-664B-BDC5-547C6729B853}"/>
              </a:ext>
            </a:extLst>
          </p:cNvPr>
          <p:cNvSpPr>
            <a:spLocks noGrp="1"/>
          </p:cNvSpPr>
          <p:nvPr>
            <p:ph type="ftr" sz="quarter" idx="3"/>
          </p:nvPr>
        </p:nvSpPr>
        <p:spPr>
          <a:xfrm>
            <a:off x="1548161" y="6356349"/>
            <a:ext cx="287143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Accelerate AI – Boston – Apr 2019</a:t>
            </a:r>
          </a:p>
        </p:txBody>
      </p:sp>
      <p:pic>
        <p:nvPicPr>
          <p:cNvPr id="7" name="Picture 6">
            <a:extLst>
              <a:ext uri="{FF2B5EF4-FFF2-40B4-BE49-F238E27FC236}">
                <a16:creationId xmlns:a16="http://schemas.microsoft.com/office/drawing/2014/main" id="{8FB68981-18AA-C041-AEDF-8A574C06BE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6324600"/>
            <a:ext cx="1028700" cy="399327"/>
          </a:xfrm>
          <a:prstGeom prst="rect">
            <a:avLst/>
          </a:prstGeom>
        </p:spPr>
      </p:pic>
    </p:spTree>
    <p:extLst>
      <p:ext uri="{BB962C8B-B14F-4D97-AF65-F5344CB8AC3E}">
        <p14:creationId xmlns:p14="http://schemas.microsoft.com/office/powerpoint/2010/main" val="24438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3C3D6A86-6270-A24D-A754-B7BB6F532F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5104" y="6248400"/>
            <a:ext cx="1422400" cy="473078"/>
          </a:xfrm>
          <a:prstGeom prst="rect">
            <a:avLst/>
          </a:prstGeom>
        </p:spPr>
      </p:pic>
      <p:sp>
        <p:nvSpPr>
          <p:cNvPr id="10" name="Footer Placeholder 4">
            <a:extLst>
              <a:ext uri="{FF2B5EF4-FFF2-40B4-BE49-F238E27FC236}">
                <a16:creationId xmlns:a16="http://schemas.microsoft.com/office/drawing/2014/main" id="{59CE8E8E-C3EA-2841-9393-264723815EED}"/>
              </a:ext>
            </a:extLst>
          </p:cNvPr>
          <p:cNvSpPr>
            <a:spLocks noGrp="1"/>
          </p:cNvSpPr>
          <p:nvPr>
            <p:ph type="ftr" sz="quarter" idx="3"/>
          </p:nvPr>
        </p:nvSpPr>
        <p:spPr>
          <a:xfrm>
            <a:off x="1548161" y="6356349"/>
            <a:ext cx="287143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Accelerate AI – Boston – Apr 2019</a:t>
            </a:r>
          </a:p>
        </p:txBody>
      </p:sp>
      <p:pic>
        <p:nvPicPr>
          <p:cNvPr id="11" name="Picture 10">
            <a:extLst>
              <a:ext uri="{FF2B5EF4-FFF2-40B4-BE49-F238E27FC236}">
                <a16:creationId xmlns:a16="http://schemas.microsoft.com/office/drawing/2014/main" id="{49C3876F-13B0-3D40-8E28-6D03148E7B6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000" y="6324600"/>
            <a:ext cx="1028700" cy="399327"/>
          </a:xfrm>
          <a:prstGeom prst="rect">
            <a:avLst/>
          </a:prstGeom>
        </p:spPr>
      </p:pic>
    </p:spTree>
    <p:extLst>
      <p:ext uri="{BB962C8B-B14F-4D97-AF65-F5344CB8AC3E}">
        <p14:creationId xmlns:p14="http://schemas.microsoft.com/office/powerpoint/2010/main" val="244494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ognoa Blank">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E332136B-75C3-6B49-97A4-141E767C5BD8}"/>
              </a:ext>
            </a:extLst>
          </p:cNvPr>
          <p:cNvSpPr>
            <a:spLocks noGrp="1"/>
          </p:cNvSpPr>
          <p:nvPr>
            <p:ph type="ftr" sz="quarter" idx="3"/>
          </p:nvPr>
        </p:nvSpPr>
        <p:spPr>
          <a:xfrm>
            <a:off x="1548161" y="6356349"/>
            <a:ext cx="287143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Accelerate AI – Boston – Apr 2019</a:t>
            </a:r>
          </a:p>
        </p:txBody>
      </p:sp>
      <p:pic>
        <p:nvPicPr>
          <p:cNvPr id="7" name="Picture 6">
            <a:extLst>
              <a:ext uri="{FF2B5EF4-FFF2-40B4-BE49-F238E27FC236}">
                <a16:creationId xmlns:a16="http://schemas.microsoft.com/office/drawing/2014/main" id="{F5C0C64E-DD59-BA4B-B605-01CCFC0134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6324600"/>
            <a:ext cx="1028700" cy="399327"/>
          </a:xfrm>
          <a:prstGeom prst="rect">
            <a:avLst/>
          </a:prstGeom>
        </p:spPr>
      </p:pic>
      <p:sp>
        <p:nvSpPr>
          <p:cNvPr id="9" name="TextBox 8">
            <a:extLst>
              <a:ext uri="{FF2B5EF4-FFF2-40B4-BE49-F238E27FC236}">
                <a16:creationId xmlns:a16="http://schemas.microsoft.com/office/drawing/2014/main" id="{0D25ECC7-3FDA-734D-9893-47E503F97503}"/>
              </a:ext>
            </a:extLst>
          </p:cNvPr>
          <p:cNvSpPr txBox="1"/>
          <p:nvPr userDrawn="1"/>
        </p:nvSpPr>
        <p:spPr>
          <a:xfrm>
            <a:off x="2404533" y="25230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29324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B54CC336-4E7E-0645-BAE2-07C32733FB0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415104" y="6248400"/>
            <a:ext cx="1422400" cy="473078"/>
          </a:xfrm>
          <a:prstGeom prst="rect">
            <a:avLst/>
          </a:prstGeom>
        </p:spPr>
      </p:pic>
      <p:sp>
        <p:nvSpPr>
          <p:cNvPr id="10" name="Footer Placeholder 4">
            <a:extLst>
              <a:ext uri="{FF2B5EF4-FFF2-40B4-BE49-F238E27FC236}">
                <a16:creationId xmlns:a16="http://schemas.microsoft.com/office/drawing/2014/main" id="{4F8FD796-635B-414E-B990-7A75CC355B0B}"/>
              </a:ext>
            </a:extLst>
          </p:cNvPr>
          <p:cNvSpPr>
            <a:spLocks noGrp="1"/>
          </p:cNvSpPr>
          <p:nvPr>
            <p:ph type="ftr" sz="quarter" idx="3"/>
          </p:nvPr>
        </p:nvSpPr>
        <p:spPr>
          <a:xfrm>
            <a:off x="1548161" y="6356349"/>
            <a:ext cx="287143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Accelerate AI – Boston – Apr 2019</a:t>
            </a:r>
          </a:p>
        </p:txBody>
      </p:sp>
      <p:pic>
        <p:nvPicPr>
          <p:cNvPr id="11" name="Picture 10">
            <a:extLst>
              <a:ext uri="{FF2B5EF4-FFF2-40B4-BE49-F238E27FC236}">
                <a16:creationId xmlns:a16="http://schemas.microsoft.com/office/drawing/2014/main" id="{66E08373-3BA5-7048-A344-E5C87623B19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81000" y="6324600"/>
            <a:ext cx="1028700" cy="399327"/>
          </a:xfrm>
          <a:prstGeom prst="rect">
            <a:avLst/>
          </a:prstGeom>
        </p:spPr>
      </p:pic>
    </p:spTree>
    <p:extLst>
      <p:ext uri="{BB962C8B-B14F-4D97-AF65-F5344CB8AC3E}">
        <p14:creationId xmlns:p14="http://schemas.microsoft.com/office/powerpoint/2010/main" val="303417992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3" r:id="rId3"/>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4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png"/><Relationship Id="rId5" Type="http://schemas.openxmlformats.org/officeDocument/2006/relationships/diagramQuickStyle" Target="../diagrams/quickStyle1.xml"/><Relationship Id="rId15" Type="http://schemas.openxmlformats.org/officeDocument/2006/relationships/image" Target="../media/image45.png"/><Relationship Id="rId10" Type="http://schemas.openxmlformats.org/officeDocument/2006/relationships/image" Target="../media/image6.jpg"/><Relationship Id="rId4" Type="http://schemas.openxmlformats.org/officeDocument/2006/relationships/diagramLayout" Target="../diagrams/layout1.xml"/><Relationship Id="rId9" Type="http://schemas.openxmlformats.org/officeDocument/2006/relationships/image" Target="../media/image9.png"/><Relationship Id="rId1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E86731-457A-6B42-A35F-BAAD56044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ctrTitle"/>
          </p:nvPr>
        </p:nvSpPr>
        <p:spPr>
          <a:xfrm>
            <a:off x="533400" y="2819400"/>
            <a:ext cx="11049000" cy="821531"/>
          </a:xfrm>
        </p:spPr>
        <p:txBody>
          <a:bodyPr>
            <a:normAutofit fontScale="90000"/>
          </a:bodyPr>
          <a:lstStyle/>
          <a:p>
            <a:br>
              <a:rPr lang="en-US" sz="3600" dirty="0">
                <a:solidFill>
                  <a:schemeClr val="bg1"/>
                </a:solidFill>
              </a:rPr>
            </a:br>
            <a:br>
              <a:rPr lang="en-US" sz="3600" dirty="0">
                <a:solidFill>
                  <a:schemeClr val="bg1"/>
                </a:solidFill>
              </a:rPr>
            </a:br>
            <a:br>
              <a:rPr lang="en-US" sz="3600" dirty="0">
                <a:solidFill>
                  <a:schemeClr val="bg1"/>
                </a:solidFill>
              </a:rPr>
            </a:br>
            <a:br>
              <a:rPr lang="en-US" sz="3600" dirty="0">
                <a:solidFill>
                  <a:schemeClr val="bg1"/>
                </a:solidFill>
              </a:rPr>
            </a:br>
            <a:r>
              <a:rPr lang="en-US" sz="3600" dirty="0">
                <a:solidFill>
                  <a:schemeClr val="bg1"/>
                </a:solidFill>
              </a:rPr>
              <a:t>AI to Revolutionize Child Behavioral Diagnostics &amp; Therapeutics</a:t>
            </a:r>
            <a:br>
              <a:rPr lang="en-US" sz="3600" dirty="0"/>
            </a:br>
            <a:endParaRPr lang="en-US" sz="2400" dirty="0"/>
          </a:p>
        </p:txBody>
      </p:sp>
      <p:sp>
        <p:nvSpPr>
          <p:cNvPr id="6" name="Subtitle 5"/>
          <p:cNvSpPr>
            <a:spLocks noGrp="1"/>
          </p:cNvSpPr>
          <p:nvPr>
            <p:ph type="subTitle" idx="1"/>
          </p:nvPr>
        </p:nvSpPr>
        <p:spPr>
          <a:xfrm>
            <a:off x="2895600" y="4574121"/>
            <a:ext cx="6400800" cy="1314451"/>
          </a:xfrm>
        </p:spPr>
        <p:txBody>
          <a:bodyPr>
            <a:noAutofit/>
          </a:bodyPr>
          <a:lstStyle/>
          <a:p>
            <a:r>
              <a:rPr lang="en-US" sz="2000" dirty="0">
                <a:solidFill>
                  <a:schemeClr val="bg1"/>
                </a:solidFill>
              </a:rPr>
              <a:t>Halim Abbas</a:t>
            </a:r>
          </a:p>
          <a:p>
            <a:r>
              <a:rPr lang="en-US" sz="2000" dirty="0">
                <a:solidFill>
                  <a:schemeClr val="bg1"/>
                </a:solidFill>
              </a:rPr>
              <a:t>Chief AI Officer - Cognoa Inc.</a:t>
            </a:r>
          </a:p>
          <a:p>
            <a:endParaRPr lang="en-US" sz="2000" dirty="0">
              <a:solidFill>
                <a:schemeClr val="bg1"/>
              </a:solidFill>
            </a:endParaRPr>
          </a:p>
          <a:p>
            <a:endParaRPr lang="en-US" sz="1000" dirty="0">
              <a:solidFill>
                <a:schemeClr val="bg1"/>
              </a:solidFill>
            </a:endParaRPr>
          </a:p>
          <a:p>
            <a:r>
              <a:rPr lang="en-US" sz="1000" dirty="0">
                <a:solidFill>
                  <a:schemeClr val="bg1"/>
                </a:solidFill>
              </a:rPr>
              <a:t>Apr 2019</a:t>
            </a:r>
          </a:p>
        </p:txBody>
      </p:sp>
      <p:pic>
        <p:nvPicPr>
          <p:cNvPr id="3" name="Picture 2">
            <a:extLst>
              <a:ext uri="{FF2B5EF4-FFF2-40B4-BE49-F238E27FC236}">
                <a16:creationId xmlns:a16="http://schemas.microsoft.com/office/drawing/2014/main" id="{5A596893-BA3C-0246-96EB-3DB9B1F4E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551780"/>
            <a:ext cx="3810000" cy="1905000"/>
          </a:xfrm>
          <a:prstGeom prst="rect">
            <a:avLst/>
          </a:prstGeom>
        </p:spPr>
      </p:pic>
      <p:pic>
        <p:nvPicPr>
          <p:cNvPr id="4" name="Picture 3">
            <a:extLst>
              <a:ext uri="{FF2B5EF4-FFF2-40B4-BE49-F238E27FC236}">
                <a16:creationId xmlns:a16="http://schemas.microsoft.com/office/drawing/2014/main" id="{0FA24E10-F933-6441-B1AA-935A2E8C7F3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0363200" y="6248222"/>
            <a:ext cx="1390650" cy="424218"/>
          </a:xfrm>
          <a:prstGeom prst="rect">
            <a:avLst/>
          </a:prstGeom>
        </p:spPr>
      </p:pic>
    </p:spTree>
    <p:extLst>
      <p:ext uri="{BB962C8B-B14F-4D97-AF65-F5344CB8AC3E}">
        <p14:creationId xmlns:p14="http://schemas.microsoft.com/office/powerpoint/2010/main" val="399259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Our approach</a:t>
            </a:r>
          </a:p>
        </p:txBody>
      </p:sp>
      <p:sp>
        <p:nvSpPr>
          <p:cNvPr id="8" name="Title 3"/>
          <p:cNvSpPr txBox="1">
            <a:spLocks/>
          </p:cNvSpPr>
          <p:nvPr/>
        </p:nvSpPr>
        <p:spPr>
          <a:xfrm>
            <a:off x="2667000" y="2895601"/>
            <a:ext cx="685800" cy="536972"/>
          </a:xfrm>
          <a:prstGeom prst="rect">
            <a:avLst/>
          </a:prstGeom>
        </p:spPr>
        <p:txBody>
          <a:bodyPr/>
          <a:lstStyle/>
          <a:p>
            <a:pPr algn="ctr" defTabSz="457189">
              <a:spcBef>
                <a:spcPct val="0"/>
              </a:spcBef>
              <a:defRPr/>
            </a:pPr>
            <a:r>
              <a:rPr lang="en-US" sz="3600" b="1" dirty="0">
                <a:solidFill>
                  <a:srgbClr val="1EBEBC"/>
                </a:solidFill>
                <a:latin typeface="Avenir Light"/>
                <a:ea typeface="+mj-ea"/>
                <a:cs typeface="Avenir Light"/>
              </a:rPr>
              <a:t>+</a:t>
            </a:r>
          </a:p>
        </p:txBody>
      </p:sp>
      <p:pic>
        <p:nvPicPr>
          <p:cNvPr id="13" name="image21.png"/>
          <p:cNvPicPr>
            <a:picLocks noChangeAspect="1"/>
          </p:cNvPicPr>
          <p:nvPr/>
        </p:nvPicPr>
        <p:blipFill rotWithShape="1">
          <a:blip r:embed="rId3">
            <a:extLst/>
          </a:blip>
          <a:srcRect l="3328" t="10988" r="70497" b="25671"/>
          <a:stretch/>
        </p:blipFill>
        <p:spPr>
          <a:xfrm>
            <a:off x="1066803" y="1828800"/>
            <a:ext cx="1749069" cy="2971800"/>
          </a:xfrm>
          <a:prstGeom prst="rect">
            <a:avLst/>
          </a:prstGeom>
          <a:ln w="12700">
            <a:miter lim="400000"/>
          </a:ln>
        </p:spPr>
      </p:pic>
      <p:sp>
        <p:nvSpPr>
          <p:cNvPr id="14" name="Shape 596"/>
          <p:cNvSpPr/>
          <p:nvPr/>
        </p:nvSpPr>
        <p:spPr>
          <a:xfrm>
            <a:off x="685800" y="4876801"/>
            <a:ext cx="2362200" cy="923330"/>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 val="1"/>
            </a:ext>
          </a:extLst>
        </p:spPr>
        <p:txBody>
          <a:bodyPr wrap="square" lIns="45719" rIns="45719">
            <a:spAutoFit/>
          </a:bodyPr>
          <a:lstStyle/>
          <a:p>
            <a:pPr algn="ctr">
              <a:defRPr>
                <a:latin typeface="Brandon Grotesque Medium"/>
                <a:ea typeface="Brandon Grotesque Medium"/>
                <a:cs typeface="Brandon Grotesque Medium"/>
                <a:sym typeface="Brandon Grotesque Medium"/>
              </a:defRPr>
            </a:pPr>
            <a:r>
              <a:rPr dirty="0">
                <a:latin typeface="Avenir Light"/>
                <a:cs typeface="Avenir Light"/>
              </a:rPr>
              <a:t>Simple Questionnaire</a:t>
            </a:r>
          </a:p>
          <a:p>
            <a:pPr algn="ctr">
              <a:defRPr sz="1400">
                <a:latin typeface="Brandon Grotesque Light"/>
                <a:ea typeface="Brandon Grotesque Light"/>
                <a:cs typeface="Brandon Grotesque Light"/>
                <a:sym typeface="Brandon Grotesque Light"/>
              </a:defRPr>
            </a:pPr>
            <a:r>
              <a:rPr sz="1200" dirty="0">
                <a:latin typeface="Avenir Light"/>
                <a:cs typeface="Avenir Light"/>
              </a:rPr>
              <a:t>Parents answer a multiple choice questionnaire to get preliminary results</a:t>
            </a:r>
          </a:p>
        </p:txBody>
      </p:sp>
      <p:pic>
        <p:nvPicPr>
          <p:cNvPr id="15" name="image21.png"/>
          <p:cNvPicPr>
            <a:picLocks noChangeAspect="1"/>
          </p:cNvPicPr>
          <p:nvPr/>
        </p:nvPicPr>
        <p:blipFill rotWithShape="1">
          <a:blip r:embed="rId3">
            <a:extLst/>
          </a:blip>
          <a:srcRect l="3328" t="10988" r="70497" b="25671"/>
          <a:stretch/>
        </p:blipFill>
        <p:spPr>
          <a:xfrm>
            <a:off x="3124203" y="1828800"/>
            <a:ext cx="1749069" cy="2971800"/>
          </a:xfrm>
          <a:prstGeom prst="rect">
            <a:avLst/>
          </a:prstGeom>
          <a:ln w="12700">
            <a:miter lim="400000"/>
          </a:ln>
        </p:spPr>
      </p:pic>
      <p:sp>
        <p:nvSpPr>
          <p:cNvPr id="7" name="Shape 596"/>
          <p:cNvSpPr/>
          <p:nvPr/>
        </p:nvSpPr>
        <p:spPr>
          <a:xfrm>
            <a:off x="2971803" y="4876801"/>
            <a:ext cx="2052585" cy="923330"/>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 val="1"/>
            </a:ext>
          </a:extLst>
        </p:spPr>
        <p:txBody>
          <a:bodyPr wrap="square" lIns="45719" rIns="45719">
            <a:spAutoFit/>
          </a:bodyPr>
          <a:lstStyle/>
          <a:p>
            <a:pPr algn="ctr">
              <a:defRPr>
                <a:latin typeface="Brandon Grotesque Medium"/>
                <a:ea typeface="Brandon Grotesque Medium"/>
                <a:cs typeface="Brandon Grotesque Medium"/>
                <a:sym typeface="Brandon Grotesque Medium"/>
              </a:defRPr>
            </a:pPr>
            <a:r>
              <a:rPr lang="en-US" dirty="0">
                <a:latin typeface="Avenir Light"/>
                <a:cs typeface="Avenir Light"/>
              </a:rPr>
              <a:t>Directed Videos</a:t>
            </a:r>
            <a:endParaRPr dirty="0">
              <a:latin typeface="Avenir Light"/>
              <a:cs typeface="Avenir Light"/>
            </a:endParaRPr>
          </a:p>
          <a:p>
            <a:pPr algn="ctr">
              <a:defRPr sz="1400">
                <a:latin typeface="Brandon Grotesque Light"/>
                <a:ea typeface="Brandon Grotesque Light"/>
                <a:cs typeface="Brandon Grotesque Light"/>
                <a:sym typeface="Brandon Grotesque Light"/>
              </a:defRPr>
            </a:pPr>
            <a:r>
              <a:rPr sz="1200" dirty="0">
                <a:latin typeface="Avenir Light"/>
                <a:cs typeface="Avenir Light"/>
              </a:rPr>
              <a:t>Parents </a:t>
            </a:r>
            <a:r>
              <a:rPr lang="en-US" sz="1200" dirty="0">
                <a:latin typeface="Avenir Light"/>
                <a:cs typeface="Avenir Light"/>
              </a:rPr>
              <a:t>upload a few videos of their children in specific settings</a:t>
            </a:r>
            <a:endParaRPr sz="1200" dirty="0">
              <a:latin typeface="Avenir Light"/>
              <a:cs typeface="Avenir Light"/>
            </a:endParaRPr>
          </a:p>
        </p:txBody>
      </p:sp>
      <p:grpSp>
        <p:nvGrpSpPr>
          <p:cNvPr id="2" name="Group 11"/>
          <p:cNvGrpSpPr/>
          <p:nvPr/>
        </p:nvGrpSpPr>
        <p:grpSpPr>
          <a:xfrm>
            <a:off x="5334004" y="1859091"/>
            <a:ext cx="3886200" cy="3055025"/>
            <a:chOff x="3886199" y="742951"/>
            <a:chExt cx="4517257" cy="3551112"/>
          </a:xfrm>
        </p:grpSpPr>
        <p:pic>
          <p:nvPicPr>
            <p:cNvPr id="10" name="Picture 9" descr="13728386842707.jpg.jpg.jpg"/>
            <p:cNvPicPr>
              <a:picLocks noChangeAspect="1"/>
            </p:cNvPicPr>
            <p:nvPr/>
          </p:nvPicPr>
          <p:blipFill>
            <a:blip r:embed="rId4"/>
            <a:srcRect l="29114" r="26667"/>
            <a:stretch>
              <a:fillRect/>
            </a:stretch>
          </p:blipFill>
          <p:spPr>
            <a:xfrm rot="5400000">
              <a:off x="4369272" y="259878"/>
              <a:ext cx="3551112" cy="4517257"/>
            </a:xfrm>
            <a:prstGeom prst="rect">
              <a:avLst/>
            </a:prstGeom>
          </p:spPr>
        </p:pic>
        <p:pic>
          <p:nvPicPr>
            <p:cNvPr id="11" name="Picture 10" descr="Screen Shot 2017-10-10 at 3.09.10 PM.png"/>
            <p:cNvPicPr>
              <a:picLocks noChangeAspect="1"/>
            </p:cNvPicPr>
            <p:nvPr/>
          </p:nvPicPr>
          <p:blipFill>
            <a:blip r:embed="rId5"/>
            <a:srcRect l="14063" r="10937"/>
            <a:stretch>
              <a:fillRect/>
            </a:stretch>
          </p:blipFill>
          <p:spPr>
            <a:xfrm>
              <a:off x="4343400" y="1123950"/>
              <a:ext cx="3657600" cy="2743200"/>
            </a:xfrm>
            <a:prstGeom prst="rect">
              <a:avLst/>
            </a:prstGeom>
          </p:spPr>
        </p:pic>
      </p:grpSp>
      <p:sp>
        <p:nvSpPr>
          <p:cNvPr id="16" name="Title 3"/>
          <p:cNvSpPr txBox="1">
            <a:spLocks/>
          </p:cNvSpPr>
          <p:nvPr/>
        </p:nvSpPr>
        <p:spPr>
          <a:xfrm>
            <a:off x="4724400" y="2895601"/>
            <a:ext cx="685800" cy="536972"/>
          </a:xfrm>
          <a:prstGeom prst="rect">
            <a:avLst/>
          </a:prstGeom>
        </p:spPr>
        <p:txBody>
          <a:bodyPr/>
          <a:lstStyle/>
          <a:p>
            <a:pPr algn="ctr" defTabSz="457189">
              <a:spcBef>
                <a:spcPct val="0"/>
              </a:spcBef>
              <a:defRPr/>
            </a:pPr>
            <a:r>
              <a:rPr lang="en-US" sz="3600" b="1" dirty="0">
                <a:solidFill>
                  <a:srgbClr val="1EBEBC"/>
                </a:solidFill>
                <a:latin typeface="Avenir Light"/>
                <a:ea typeface="+mj-ea"/>
                <a:cs typeface="Avenir Light"/>
              </a:rPr>
              <a:t>+</a:t>
            </a:r>
          </a:p>
        </p:txBody>
      </p:sp>
      <p:sp>
        <p:nvSpPr>
          <p:cNvPr id="17" name="Shape 596"/>
          <p:cNvSpPr/>
          <p:nvPr/>
        </p:nvSpPr>
        <p:spPr>
          <a:xfrm>
            <a:off x="5334007" y="4914114"/>
            <a:ext cx="3886201" cy="553998"/>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 val="1"/>
            </a:ext>
          </a:extLst>
        </p:spPr>
        <p:txBody>
          <a:bodyPr wrap="square" lIns="45719" rIns="45719">
            <a:spAutoFit/>
          </a:bodyPr>
          <a:lstStyle/>
          <a:p>
            <a:pPr algn="ctr">
              <a:defRPr>
                <a:latin typeface="Brandon Grotesque Medium"/>
                <a:ea typeface="Brandon Grotesque Medium"/>
                <a:cs typeface="Brandon Grotesque Medium"/>
                <a:sym typeface="Brandon Grotesque Medium"/>
              </a:defRPr>
            </a:pPr>
            <a:r>
              <a:rPr lang="en-US" dirty="0">
                <a:latin typeface="Avenir Light"/>
                <a:cs typeface="Avenir Light"/>
              </a:rPr>
              <a:t>Interactive Sessions</a:t>
            </a:r>
            <a:endParaRPr dirty="0">
              <a:latin typeface="Avenir Light"/>
              <a:cs typeface="Avenir Light"/>
            </a:endParaRPr>
          </a:p>
          <a:p>
            <a:pPr algn="ctr">
              <a:defRPr sz="1400">
                <a:latin typeface="Brandon Grotesque Light"/>
                <a:ea typeface="Brandon Grotesque Light"/>
                <a:cs typeface="Brandon Grotesque Light"/>
                <a:sym typeface="Brandon Grotesque Light"/>
              </a:defRPr>
            </a:pPr>
            <a:r>
              <a:rPr lang="en-US" sz="1200" dirty="0">
                <a:latin typeface="Avenir Light"/>
                <a:cs typeface="Avenir Light"/>
              </a:rPr>
              <a:t>Interactive storytelling, directed narration, video games</a:t>
            </a:r>
            <a:endParaRPr sz="1200" dirty="0">
              <a:latin typeface="Avenir Light"/>
              <a:cs typeface="Avenir Light"/>
            </a:endParaRPr>
          </a:p>
        </p:txBody>
      </p:sp>
      <p:pic>
        <p:nvPicPr>
          <p:cNvPr id="18" name="Picture 17" descr="IMG_3271.PNG"/>
          <p:cNvPicPr>
            <a:picLocks noChangeAspect="1"/>
          </p:cNvPicPr>
          <p:nvPr/>
        </p:nvPicPr>
        <p:blipFill>
          <a:blip r:embed="rId6"/>
          <a:stretch>
            <a:fillRect/>
          </a:stretch>
        </p:blipFill>
        <p:spPr>
          <a:xfrm>
            <a:off x="1359357" y="2257224"/>
            <a:ext cx="1213493" cy="2158400"/>
          </a:xfrm>
          <a:prstGeom prst="rect">
            <a:avLst/>
          </a:prstGeom>
        </p:spPr>
      </p:pic>
      <p:pic>
        <p:nvPicPr>
          <p:cNvPr id="19" name="Picture 18" descr="IMG_3269.PNG"/>
          <p:cNvPicPr>
            <a:picLocks noChangeAspect="1"/>
          </p:cNvPicPr>
          <p:nvPr/>
        </p:nvPicPr>
        <p:blipFill>
          <a:blip r:embed="rId7"/>
          <a:stretch>
            <a:fillRect/>
          </a:stretch>
        </p:blipFill>
        <p:spPr>
          <a:xfrm>
            <a:off x="3414084" y="2262539"/>
            <a:ext cx="1213495" cy="2158400"/>
          </a:xfrm>
          <a:prstGeom prst="rect">
            <a:avLst/>
          </a:prstGeom>
        </p:spPr>
      </p:pic>
      <p:grpSp>
        <p:nvGrpSpPr>
          <p:cNvPr id="20" name="Group 41">
            <a:extLst>
              <a:ext uri="{FF2B5EF4-FFF2-40B4-BE49-F238E27FC236}">
                <a16:creationId xmlns:a16="http://schemas.microsoft.com/office/drawing/2014/main" id="{0729BD00-28BE-C346-87C4-2AB1DF53FB5F}"/>
              </a:ext>
            </a:extLst>
          </p:cNvPr>
          <p:cNvGrpSpPr/>
          <p:nvPr/>
        </p:nvGrpSpPr>
        <p:grpSpPr>
          <a:xfrm>
            <a:off x="9680934" y="1843056"/>
            <a:ext cx="1749070" cy="2971800"/>
            <a:chOff x="7904030" y="955493"/>
            <a:chExt cx="807263" cy="1371600"/>
          </a:xfrm>
        </p:grpSpPr>
        <p:pic>
          <p:nvPicPr>
            <p:cNvPr id="21" name="image21.png">
              <a:extLst>
                <a:ext uri="{FF2B5EF4-FFF2-40B4-BE49-F238E27FC236}">
                  <a16:creationId xmlns:a16="http://schemas.microsoft.com/office/drawing/2014/main" id="{AE62FF8B-DD16-E04E-A040-F4E2174E8D96}"/>
                </a:ext>
              </a:extLst>
            </p:cNvPr>
            <p:cNvPicPr>
              <a:picLocks noChangeAspect="1"/>
            </p:cNvPicPr>
            <p:nvPr/>
          </p:nvPicPr>
          <p:blipFill rotWithShape="1">
            <a:blip r:embed="rId3">
              <a:extLst/>
            </a:blip>
            <a:srcRect l="3328" t="10988" r="70497" b="25671"/>
            <a:stretch/>
          </p:blipFill>
          <p:spPr>
            <a:xfrm>
              <a:off x="7904030" y="955493"/>
              <a:ext cx="807263" cy="1371600"/>
            </a:xfrm>
            <a:prstGeom prst="rect">
              <a:avLst/>
            </a:prstGeom>
            <a:ln w="12700">
              <a:miter lim="400000"/>
            </a:ln>
          </p:spPr>
        </p:pic>
        <p:sp>
          <p:nvSpPr>
            <p:cNvPr id="22" name="Rectangle 21">
              <a:extLst>
                <a:ext uri="{FF2B5EF4-FFF2-40B4-BE49-F238E27FC236}">
                  <a16:creationId xmlns:a16="http://schemas.microsoft.com/office/drawing/2014/main" id="{E8FF2069-07D7-0D4C-8642-D302CA1533C3}"/>
                </a:ext>
              </a:extLst>
            </p:cNvPr>
            <p:cNvSpPr/>
            <p:nvPr/>
          </p:nvSpPr>
          <p:spPr>
            <a:xfrm>
              <a:off x="8039100" y="1153213"/>
              <a:ext cx="563033" cy="996185"/>
            </a:xfrm>
            <a:prstGeom prst="rect">
              <a:avLst/>
            </a:prstGeom>
            <a:ln w="3175" cap="flat" cmpd="sng" algn="ctr">
              <a:solidFill>
                <a:schemeClr val="tx1">
                  <a:alpha val="21000"/>
                </a:schemeClr>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3" name="Picture 22" descr="images.png">
              <a:extLst>
                <a:ext uri="{FF2B5EF4-FFF2-40B4-BE49-F238E27FC236}">
                  <a16:creationId xmlns:a16="http://schemas.microsoft.com/office/drawing/2014/main" id="{534EECE6-B7F4-C947-BD19-3F20BBF03AAC}"/>
                </a:ext>
              </a:extLst>
            </p:cNvPr>
            <p:cNvPicPr>
              <a:picLocks noChangeAspect="1"/>
            </p:cNvPicPr>
            <p:nvPr/>
          </p:nvPicPr>
          <p:blipFill>
            <a:blip r:embed="rId8"/>
            <a:stretch>
              <a:fillRect/>
            </a:stretch>
          </p:blipFill>
          <p:spPr>
            <a:xfrm>
              <a:off x="8055686" y="1272264"/>
              <a:ext cx="504536" cy="744532"/>
            </a:xfrm>
            <a:prstGeom prst="rect">
              <a:avLst/>
            </a:prstGeom>
          </p:spPr>
        </p:pic>
      </p:grpSp>
      <p:sp>
        <p:nvSpPr>
          <p:cNvPr id="24" name="Title 3">
            <a:extLst>
              <a:ext uri="{FF2B5EF4-FFF2-40B4-BE49-F238E27FC236}">
                <a16:creationId xmlns:a16="http://schemas.microsoft.com/office/drawing/2014/main" id="{31CF30C4-783D-854A-9D8A-EACEE553C660}"/>
              </a:ext>
            </a:extLst>
          </p:cNvPr>
          <p:cNvSpPr txBox="1">
            <a:spLocks/>
          </p:cNvSpPr>
          <p:nvPr/>
        </p:nvSpPr>
        <p:spPr>
          <a:xfrm>
            <a:off x="9220204" y="2897201"/>
            <a:ext cx="685800" cy="536972"/>
          </a:xfrm>
          <a:prstGeom prst="rect">
            <a:avLst/>
          </a:prstGeom>
        </p:spPr>
        <p:txBody>
          <a:bodyPr/>
          <a:lstStyle/>
          <a:p>
            <a:pPr algn="ctr" defTabSz="457189">
              <a:spcBef>
                <a:spcPct val="0"/>
              </a:spcBef>
              <a:defRPr/>
            </a:pPr>
            <a:r>
              <a:rPr lang="en-US" sz="3600" b="1" dirty="0">
                <a:solidFill>
                  <a:srgbClr val="1EBEBC"/>
                </a:solidFill>
                <a:latin typeface="Avenir Light"/>
                <a:ea typeface="+mj-ea"/>
                <a:cs typeface="Avenir Light"/>
              </a:rPr>
              <a:t>+</a:t>
            </a:r>
          </a:p>
        </p:txBody>
      </p:sp>
      <p:sp>
        <p:nvSpPr>
          <p:cNvPr id="25" name="Shape 596">
            <a:extLst>
              <a:ext uri="{FF2B5EF4-FFF2-40B4-BE49-F238E27FC236}">
                <a16:creationId xmlns:a16="http://schemas.microsoft.com/office/drawing/2014/main" id="{BB16132D-C60A-B443-B5C6-A1EF97026A53}"/>
              </a:ext>
            </a:extLst>
          </p:cNvPr>
          <p:cNvSpPr/>
          <p:nvPr/>
        </p:nvSpPr>
        <p:spPr>
          <a:xfrm>
            <a:off x="9374369" y="4879173"/>
            <a:ext cx="2362200" cy="738664"/>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 val="1"/>
            </a:ext>
          </a:extLst>
        </p:spPr>
        <p:txBody>
          <a:bodyPr wrap="square" lIns="45719" rIns="45719">
            <a:spAutoFit/>
          </a:bodyPr>
          <a:lstStyle/>
          <a:p>
            <a:pPr algn="ctr">
              <a:defRPr>
                <a:latin typeface="Brandon Grotesque Medium"/>
                <a:ea typeface="Brandon Grotesque Medium"/>
                <a:cs typeface="Brandon Grotesque Medium"/>
                <a:sym typeface="Brandon Grotesque Medium"/>
              </a:defRPr>
            </a:pPr>
            <a:r>
              <a:rPr lang="en-US" dirty="0">
                <a:latin typeface="Avenir Light"/>
                <a:cs typeface="Avenir Light"/>
              </a:rPr>
              <a:t>Doctor</a:t>
            </a:r>
            <a:r>
              <a:rPr dirty="0">
                <a:latin typeface="Avenir Light"/>
                <a:cs typeface="Avenir Light"/>
              </a:rPr>
              <a:t> Questionnaire</a:t>
            </a:r>
          </a:p>
          <a:p>
            <a:pPr algn="ctr">
              <a:defRPr sz="1400">
                <a:latin typeface="Brandon Grotesque Light"/>
                <a:ea typeface="Brandon Grotesque Light"/>
                <a:cs typeface="Brandon Grotesque Light"/>
                <a:sym typeface="Brandon Grotesque Light"/>
              </a:defRPr>
            </a:pPr>
            <a:r>
              <a:rPr lang="en-US" sz="1200" dirty="0">
                <a:latin typeface="Avenir Light"/>
                <a:cs typeface="Avenir Light"/>
              </a:rPr>
              <a:t>Pediatrician optionally answers a few questions during checkup</a:t>
            </a:r>
            <a:endParaRPr sz="1200" dirty="0">
              <a:latin typeface="Avenir Light"/>
              <a:cs typeface="Avenir Light"/>
            </a:endParaRPr>
          </a:p>
        </p:txBody>
      </p:sp>
      <p:sp>
        <p:nvSpPr>
          <p:cNvPr id="26" name="Footer Placeholder 16">
            <a:extLst>
              <a:ext uri="{FF2B5EF4-FFF2-40B4-BE49-F238E27FC236}">
                <a16:creationId xmlns:a16="http://schemas.microsoft.com/office/drawing/2014/main" id="{7C9A4640-77B0-7943-B128-23D32267DE91}"/>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2687580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514338" indent="-514338"/>
            <a:r>
              <a:rPr lang="en-US" dirty="0"/>
              <a:t>Our approach</a:t>
            </a:r>
          </a:p>
        </p:txBody>
      </p:sp>
      <p:sp>
        <p:nvSpPr>
          <p:cNvPr id="13" name="Folded Corner 12"/>
          <p:cNvSpPr/>
          <p:nvPr/>
        </p:nvSpPr>
        <p:spPr>
          <a:xfrm>
            <a:off x="2412657" y="3416527"/>
            <a:ext cx="1219200" cy="1143000"/>
          </a:xfrm>
          <a:prstGeom prst="foldedCorner">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venir Light"/>
              <a:cs typeface="Avenir Light"/>
            </a:endParaRPr>
          </a:p>
          <a:p>
            <a:pPr algn="ctr"/>
            <a:r>
              <a:rPr lang="en-US" sz="1200" dirty="0">
                <a:latin typeface="Avenir Light"/>
                <a:cs typeface="Avenir Light"/>
              </a:rPr>
              <a:t>Parent questionnaire predictive model</a:t>
            </a:r>
          </a:p>
        </p:txBody>
      </p:sp>
      <p:sp>
        <p:nvSpPr>
          <p:cNvPr id="16" name="Rectangle 15"/>
          <p:cNvSpPr/>
          <p:nvPr/>
        </p:nvSpPr>
        <p:spPr>
          <a:xfrm>
            <a:off x="2422135" y="4801561"/>
            <a:ext cx="6303324" cy="914400"/>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venir Light"/>
                <a:cs typeface="Avenir Light"/>
              </a:rPr>
              <a:t>Multi module fusion model</a:t>
            </a:r>
          </a:p>
        </p:txBody>
      </p:sp>
      <p:sp>
        <p:nvSpPr>
          <p:cNvPr id="18" name="TextBox 17"/>
          <p:cNvSpPr txBox="1"/>
          <p:nvPr/>
        </p:nvSpPr>
        <p:spPr>
          <a:xfrm>
            <a:off x="8864512" y="5048753"/>
            <a:ext cx="1064133" cy="400110"/>
          </a:xfrm>
          <a:prstGeom prst="rect">
            <a:avLst/>
          </a:prstGeom>
          <a:noFill/>
        </p:spPr>
        <p:txBody>
          <a:bodyPr wrap="square" rtlCol="0">
            <a:spAutoFit/>
          </a:bodyPr>
          <a:lstStyle/>
          <a:p>
            <a:r>
              <a:rPr lang="en-US" sz="1000" dirty="0">
                <a:latin typeface="Avenir Light"/>
                <a:cs typeface="Avenir Light"/>
              </a:rPr>
              <a:t>Diagnostic outcome</a:t>
            </a:r>
          </a:p>
        </p:txBody>
      </p:sp>
      <p:grpSp>
        <p:nvGrpSpPr>
          <p:cNvPr id="2" name="Group 23"/>
          <p:cNvGrpSpPr>
            <a:grpSpLocks noChangeAspect="1"/>
          </p:cNvGrpSpPr>
          <p:nvPr/>
        </p:nvGrpSpPr>
        <p:grpSpPr>
          <a:xfrm>
            <a:off x="9647082" y="4325821"/>
            <a:ext cx="756055" cy="1371600"/>
            <a:chOff x="6861531" y="1658542"/>
            <a:chExt cx="1749069" cy="2971800"/>
          </a:xfrm>
        </p:grpSpPr>
        <p:pic>
          <p:nvPicPr>
            <p:cNvPr id="19" name="image21.png"/>
            <p:cNvPicPr>
              <a:picLocks noChangeAspect="1"/>
            </p:cNvPicPr>
            <p:nvPr/>
          </p:nvPicPr>
          <p:blipFill rotWithShape="1">
            <a:blip r:embed="rId3">
              <a:extLst/>
            </a:blip>
            <a:srcRect l="3328" t="10988" r="70497" b="25671"/>
            <a:stretch/>
          </p:blipFill>
          <p:spPr>
            <a:xfrm>
              <a:off x="6861531" y="1658542"/>
              <a:ext cx="1749069" cy="2971800"/>
            </a:xfrm>
            <a:prstGeom prst="rect">
              <a:avLst/>
            </a:prstGeom>
            <a:ln w="12700">
              <a:miter lim="400000"/>
            </a:ln>
          </p:spPr>
        </p:pic>
        <p:pic>
          <p:nvPicPr>
            <p:cNvPr id="20" name="Picture 19" descr="IMG_3268.PNG"/>
            <p:cNvPicPr>
              <a:picLocks noChangeAspect="1"/>
            </p:cNvPicPr>
            <p:nvPr/>
          </p:nvPicPr>
          <p:blipFill>
            <a:blip r:embed="rId4"/>
            <a:stretch>
              <a:fillRect/>
            </a:stretch>
          </p:blipFill>
          <p:spPr>
            <a:xfrm>
              <a:off x="7127876" y="2084029"/>
              <a:ext cx="1257300" cy="2160946"/>
            </a:xfrm>
            <a:prstGeom prst="rect">
              <a:avLst/>
            </a:prstGeom>
            <a:ln w="3175" cap="flat" cmpd="sng" algn="ctr">
              <a:solidFill>
                <a:schemeClr val="tx1">
                  <a:alpha val="28000"/>
                </a:schemeClr>
              </a:solidFill>
              <a:prstDash val="solid"/>
              <a:round/>
              <a:headEnd type="none" w="med" len="med"/>
              <a:tailEnd type="none" w="med" len="med"/>
            </a:ln>
          </p:spPr>
        </p:pic>
      </p:grpSp>
      <p:sp>
        <p:nvSpPr>
          <p:cNvPr id="21" name="Oval 20"/>
          <p:cNvSpPr/>
          <p:nvPr/>
        </p:nvSpPr>
        <p:spPr>
          <a:xfrm>
            <a:off x="7483580" y="2481216"/>
            <a:ext cx="79443" cy="79443"/>
          </a:xfrm>
          <a:prstGeom prst="ellipse">
            <a:avLst/>
          </a:prstGeom>
          <a:solidFill>
            <a:srgbClr val="1EBEBC"/>
          </a:solidFill>
          <a:ln>
            <a:solidFill>
              <a:srgbClr val="1EBE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619258" y="2481216"/>
            <a:ext cx="79443" cy="79443"/>
          </a:xfrm>
          <a:prstGeom prst="ellipse">
            <a:avLst/>
          </a:prstGeom>
          <a:solidFill>
            <a:srgbClr val="1EBEBC"/>
          </a:solidFill>
          <a:ln>
            <a:solidFill>
              <a:srgbClr val="1EBE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7350126" y="2481216"/>
            <a:ext cx="79443" cy="79443"/>
          </a:xfrm>
          <a:prstGeom prst="ellipse">
            <a:avLst/>
          </a:prstGeom>
          <a:solidFill>
            <a:srgbClr val="1EBEBC"/>
          </a:solidFill>
          <a:ln>
            <a:solidFill>
              <a:srgbClr val="1EBE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6"/>
          <p:cNvGrpSpPr>
            <a:grpSpLocks noChangeAspect="1"/>
          </p:cNvGrpSpPr>
          <p:nvPr/>
        </p:nvGrpSpPr>
        <p:grpSpPr>
          <a:xfrm>
            <a:off x="2618630" y="1814791"/>
            <a:ext cx="807263" cy="1371600"/>
            <a:chOff x="533400" y="819150"/>
            <a:chExt cx="1749069" cy="2971800"/>
          </a:xfrm>
        </p:grpSpPr>
        <p:pic>
          <p:nvPicPr>
            <p:cNvPr id="25" name="image21.png"/>
            <p:cNvPicPr>
              <a:picLocks noChangeAspect="1"/>
            </p:cNvPicPr>
            <p:nvPr/>
          </p:nvPicPr>
          <p:blipFill rotWithShape="1">
            <a:blip r:embed="rId3">
              <a:extLst/>
            </a:blip>
            <a:srcRect l="3328" t="10988" r="70497" b="25671"/>
            <a:stretch/>
          </p:blipFill>
          <p:spPr>
            <a:xfrm>
              <a:off x="533400" y="819150"/>
              <a:ext cx="1749069" cy="2971800"/>
            </a:xfrm>
            <a:prstGeom prst="rect">
              <a:avLst/>
            </a:prstGeom>
            <a:ln w="12700">
              <a:miter lim="400000"/>
            </a:ln>
          </p:spPr>
        </p:pic>
        <p:pic>
          <p:nvPicPr>
            <p:cNvPr id="26" name="Picture 25" descr="IMG_3271.PNG"/>
            <p:cNvPicPr>
              <a:picLocks noChangeAspect="1"/>
            </p:cNvPicPr>
            <p:nvPr/>
          </p:nvPicPr>
          <p:blipFill>
            <a:blip r:embed="rId5"/>
            <a:stretch>
              <a:fillRect/>
            </a:stretch>
          </p:blipFill>
          <p:spPr>
            <a:xfrm>
              <a:off x="825954" y="1247574"/>
              <a:ext cx="1213493" cy="2158400"/>
            </a:xfrm>
            <a:prstGeom prst="rect">
              <a:avLst/>
            </a:prstGeom>
          </p:spPr>
        </p:pic>
      </p:grpSp>
      <p:grpSp>
        <p:nvGrpSpPr>
          <p:cNvPr id="5" name="Group 29"/>
          <p:cNvGrpSpPr>
            <a:grpSpLocks noChangeAspect="1"/>
          </p:cNvGrpSpPr>
          <p:nvPr/>
        </p:nvGrpSpPr>
        <p:grpSpPr>
          <a:xfrm>
            <a:off x="4306307" y="1814791"/>
            <a:ext cx="807263" cy="1371600"/>
            <a:chOff x="2590800" y="819150"/>
            <a:chExt cx="1749069" cy="2971800"/>
          </a:xfrm>
        </p:grpSpPr>
        <p:pic>
          <p:nvPicPr>
            <p:cNvPr id="28" name="image21.png"/>
            <p:cNvPicPr>
              <a:picLocks noChangeAspect="1"/>
            </p:cNvPicPr>
            <p:nvPr/>
          </p:nvPicPr>
          <p:blipFill rotWithShape="1">
            <a:blip r:embed="rId3">
              <a:extLst/>
            </a:blip>
            <a:srcRect l="3328" t="10988" r="70497" b="25671"/>
            <a:stretch/>
          </p:blipFill>
          <p:spPr>
            <a:xfrm>
              <a:off x="2590800" y="819150"/>
              <a:ext cx="1749069" cy="2971800"/>
            </a:xfrm>
            <a:prstGeom prst="rect">
              <a:avLst/>
            </a:prstGeom>
            <a:ln w="12700">
              <a:miter lim="400000"/>
            </a:ln>
          </p:spPr>
        </p:pic>
        <p:pic>
          <p:nvPicPr>
            <p:cNvPr id="29" name="Picture 28" descr="IMG_3269.PNG"/>
            <p:cNvPicPr>
              <a:picLocks noChangeAspect="1"/>
            </p:cNvPicPr>
            <p:nvPr/>
          </p:nvPicPr>
          <p:blipFill>
            <a:blip r:embed="rId6"/>
            <a:stretch>
              <a:fillRect/>
            </a:stretch>
          </p:blipFill>
          <p:spPr>
            <a:xfrm>
              <a:off x="2880683" y="1252888"/>
              <a:ext cx="1213494" cy="2158400"/>
            </a:xfrm>
            <a:prstGeom prst="rect">
              <a:avLst/>
            </a:prstGeom>
          </p:spPr>
        </p:pic>
      </p:grpSp>
      <p:grpSp>
        <p:nvGrpSpPr>
          <p:cNvPr id="6" name="Group 33"/>
          <p:cNvGrpSpPr/>
          <p:nvPr/>
        </p:nvGrpSpPr>
        <p:grpSpPr>
          <a:xfrm>
            <a:off x="5473946" y="1796253"/>
            <a:ext cx="1822339" cy="1432579"/>
            <a:chOff x="3886199" y="742951"/>
            <a:chExt cx="4517257" cy="3551112"/>
          </a:xfrm>
        </p:grpSpPr>
        <p:pic>
          <p:nvPicPr>
            <p:cNvPr id="35" name="Picture 34" descr="13728386842707.jpg.jpg.jpg"/>
            <p:cNvPicPr>
              <a:picLocks noChangeAspect="1"/>
            </p:cNvPicPr>
            <p:nvPr/>
          </p:nvPicPr>
          <p:blipFill>
            <a:blip r:embed="rId7"/>
            <a:srcRect l="29114" r="26667"/>
            <a:stretch>
              <a:fillRect/>
            </a:stretch>
          </p:blipFill>
          <p:spPr>
            <a:xfrm rot="5400000">
              <a:off x="4369272" y="259878"/>
              <a:ext cx="3551112" cy="4517257"/>
            </a:xfrm>
            <a:prstGeom prst="rect">
              <a:avLst/>
            </a:prstGeom>
          </p:spPr>
        </p:pic>
        <p:pic>
          <p:nvPicPr>
            <p:cNvPr id="36" name="Picture 35" descr="Screen Shot 2017-10-10 at 3.09.10 PM.png"/>
            <p:cNvPicPr>
              <a:picLocks noChangeAspect="1"/>
            </p:cNvPicPr>
            <p:nvPr/>
          </p:nvPicPr>
          <p:blipFill>
            <a:blip r:embed="rId8"/>
            <a:srcRect l="14063" r="10937"/>
            <a:stretch>
              <a:fillRect/>
            </a:stretch>
          </p:blipFill>
          <p:spPr>
            <a:xfrm>
              <a:off x="4343400" y="1123950"/>
              <a:ext cx="3657600" cy="2743200"/>
            </a:xfrm>
            <a:prstGeom prst="rect">
              <a:avLst/>
            </a:prstGeom>
          </p:spPr>
        </p:pic>
      </p:grpSp>
      <p:cxnSp>
        <p:nvCxnSpPr>
          <p:cNvPr id="17" name="Straight Arrow Connector 16"/>
          <p:cNvCxnSpPr/>
          <p:nvPr/>
        </p:nvCxnSpPr>
        <p:spPr>
          <a:xfrm>
            <a:off x="8725459" y="5020881"/>
            <a:ext cx="1036752" cy="1588"/>
          </a:xfrm>
          <a:prstGeom prst="straightConnector1">
            <a:avLst/>
          </a:prstGeom>
          <a:ln>
            <a:solidFill>
              <a:srgbClr val="1EBEBC"/>
            </a:solidFill>
            <a:tailEnd type="arrow"/>
          </a:ln>
        </p:spPr>
        <p:style>
          <a:lnRef idx="2">
            <a:schemeClr val="accent1">
              <a:shade val="50000"/>
            </a:schemeClr>
          </a:lnRef>
          <a:fillRef idx="1">
            <a:schemeClr val="accent1"/>
          </a:fillRef>
          <a:effectRef idx="0">
            <a:schemeClr val="accent1"/>
          </a:effectRef>
          <a:fontRef idx="minor">
            <a:schemeClr val="lt1"/>
          </a:fontRef>
        </p:style>
      </p:cxnSp>
      <p:grpSp>
        <p:nvGrpSpPr>
          <p:cNvPr id="7" name="Group 41"/>
          <p:cNvGrpSpPr/>
          <p:nvPr/>
        </p:nvGrpSpPr>
        <p:grpSpPr>
          <a:xfrm>
            <a:off x="7711959" y="1814791"/>
            <a:ext cx="807263" cy="1371600"/>
            <a:chOff x="7904030" y="955493"/>
            <a:chExt cx="807263" cy="1371600"/>
          </a:xfrm>
        </p:grpSpPr>
        <p:pic>
          <p:nvPicPr>
            <p:cNvPr id="38" name="image21.png"/>
            <p:cNvPicPr>
              <a:picLocks noChangeAspect="1"/>
            </p:cNvPicPr>
            <p:nvPr/>
          </p:nvPicPr>
          <p:blipFill rotWithShape="1">
            <a:blip r:embed="rId3">
              <a:extLst/>
            </a:blip>
            <a:srcRect l="3328" t="10988" r="70497" b="25671"/>
            <a:stretch/>
          </p:blipFill>
          <p:spPr>
            <a:xfrm>
              <a:off x="7904030" y="955493"/>
              <a:ext cx="807263" cy="1371600"/>
            </a:xfrm>
            <a:prstGeom prst="rect">
              <a:avLst/>
            </a:prstGeom>
            <a:ln w="12700">
              <a:miter lim="400000"/>
            </a:ln>
          </p:spPr>
        </p:pic>
        <p:sp>
          <p:nvSpPr>
            <p:cNvPr id="40" name="Rectangle 39"/>
            <p:cNvSpPr/>
            <p:nvPr/>
          </p:nvSpPr>
          <p:spPr>
            <a:xfrm>
              <a:off x="8039100" y="1153213"/>
              <a:ext cx="563033" cy="996185"/>
            </a:xfrm>
            <a:prstGeom prst="rect">
              <a:avLst/>
            </a:prstGeom>
            <a:ln w="3175" cap="flat" cmpd="sng" algn="ctr">
              <a:solidFill>
                <a:schemeClr val="tx1">
                  <a:alpha val="21000"/>
                </a:schemeClr>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1" name="Picture 40" descr="images.png"/>
            <p:cNvPicPr>
              <a:picLocks noChangeAspect="1"/>
            </p:cNvPicPr>
            <p:nvPr/>
          </p:nvPicPr>
          <p:blipFill>
            <a:blip r:embed="rId9"/>
            <a:stretch>
              <a:fillRect/>
            </a:stretch>
          </p:blipFill>
          <p:spPr>
            <a:xfrm>
              <a:off x="8055686" y="1272264"/>
              <a:ext cx="504536" cy="744532"/>
            </a:xfrm>
            <a:prstGeom prst="rect">
              <a:avLst/>
            </a:prstGeom>
          </p:spPr>
        </p:pic>
      </p:grpSp>
      <p:cxnSp>
        <p:nvCxnSpPr>
          <p:cNvPr id="12" name="Straight Arrow Connector 11"/>
          <p:cNvCxnSpPr>
            <a:endCxn id="13" idx="0"/>
          </p:cNvCxnSpPr>
          <p:nvPr/>
        </p:nvCxnSpPr>
        <p:spPr>
          <a:xfrm rot="5400000">
            <a:off x="2907191" y="3301462"/>
            <a:ext cx="230136" cy="1"/>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Folded Corner 43"/>
          <p:cNvSpPr/>
          <p:nvPr/>
        </p:nvSpPr>
        <p:spPr>
          <a:xfrm>
            <a:off x="4100337" y="3416527"/>
            <a:ext cx="1219200" cy="1143000"/>
          </a:xfrm>
          <a:prstGeom prst="foldedCorner">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venir Light"/>
              <a:cs typeface="Avenir Light"/>
            </a:endParaRPr>
          </a:p>
          <a:p>
            <a:pPr algn="ctr"/>
            <a:r>
              <a:rPr lang="en-US" sz="1200" dirty="0">
                <a:latin typeface="Avenir Light"/>
                <a:cs typeface="Avenir Light"/>
              </a:rPr>
              <a:t>Home video predictive model</a:t>
            </a:r>
          </a:p>
        </p:txBody>
      </p:sp>
      <p:cxnSp>
        <p:nvCxnSpPr>
          <p:cNvPr id="45" name="Straight Arrow Connector 44"/>
          <p:cNvCxnSpPr>
            <a:endCxn id="44" idx="0"/>
          </p:cNvCxnSpPr>
          <p:nvPr/>
        </p:nvCxnSpPr>
        <p:spPr>
          <a:xfrm rot="16200000" flipH="1">
            <a:off x="4594868" y="3301461"/>
            <a:ext cx="230136" cy="1"/>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Folded Corner 48"/>
          <p:cNvSpPr/>
          <p:nvPr/>
        </p:nvSpPr>
        <p:spPr>
          <a:xfrm>
            <a:off x="5775516" y="3416527"/>
            <a:ext cx="1219200" cy="1143000"/>
          </a:xfrm>
          <a:prstGeom prst="foldedCorner">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venir Light"/>
              <a:cs typeface="Avenir Light"/>
            </a:endParaRPr>
          </a:p>
          <a:p>
            <a:pPr algn="ctr"/>
            <a:r>
              <a:rPr lang="en-US" sz="1200" dirty="0">
                <a:latin typeface="Avenir Light"/>
                <a:cs typeface="Avenir Light"/>
              </a:rPr>
              <a:t>Interactive session predictive model</a:t>
            </a:r>
          </a:p>
        </p:txBody>
      </p:sp>
      <p:cxnSp>
        <p:nvCxnSpPr>
          <p:cNvPr id="50" name="Straight Arrow Connector 49"/>
          <p:cNvCxnSpPr>
            <a:endCxn id="49" idx="0"/>
          </p:cNvCxnSpPr>
          <p:nvPr/>
        </p:nvCxnSpPr>
        <p:spPr>
          <a:xfrm rot="16200000" flipH="1">
            <a:off x="6291270" y="3322679"/>
            <a:ext cx="187697" cy="1"/>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Folded Corner 57"/>
          <p:cNvSpPr/>
          <p:nvPr/>
        </p:nvSpPr>
        <p:spPr>
          <a:xfrm>
            <a:off x="7506259" y="3416527"/>
            <a:ext cx="1219200" cy="1143000"/>
          </a:xfrm>
          <a:prstGeom prst="foldedCorner">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venir Light"/>
              <a:cs typeface="Avenir Light"/>
            </a:endParaRPr>
          </a:p>
          <a:p>
            <a:pPr algn="ctr"/>
            <a:r>
              <a:rPr lang="en-US" sz="1200" dirty="0">
                <a:latin typeface="Avenir Light"/>
                <a:cs typeface="Avenir Light"/>
              </a:rPr>
              <a:t>Doctor Questionnaire predictive model</a:t>
            </a:r>
          </a:p>
        </p:txBody>
      </p:sp>
      <p:cxnSp>
        <p:nvCxnSpPr>
          <p:cNvPr id="59" name="Straight Arrow Connector 58"/>
          <p:cNvCxnSpPr>
            <a:endCxn id="58" idx="0"/>
          </p:cNvCxnSpPr>
          <p:nvPr/>
        </p:nvCxnSpPr>
        <p:spPr>
          <a:xfrm rot="16200000" flipH="1">
            <a:off x="8000658" y="3301326"/>
            <a:ext cx="230137" cy="271"/>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4" idx="2"/>
          </p:cNvCxnSpPr>
          <p:nvPr/>
        </p:nvCxnSpPr>
        <p:spPr>
          <a:xfrm rot="5400000">
            <a:off x="4588922" y="4680542"/>
            <a:ext cx="242035" cy="3"/>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13" idx="2"/>
          </p:cNvCxnSpPr>
          <p:nvPr/>
        </p:nvCxnSpPr>
        <p:spPr>
          <a:xfrm rot="16200000" flipH="1">
            <a:off x="2901244" y="4680543"/>
            <a:ext cx="242037" cy="4"/>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49" idx="2"/>
          </p:cNvCxnSpPr>
          <p:nvPr/>
        </p:nvCxnSpPr>
        <p:spPr>
          <a:xfrm rot="5400000">
            <a:off x="6264102" y="4680543"/>
            <a:ext cx="242035" cy="1588"/>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8" idx="2"/>
          </p:cNvCxnSpPr>
          <p:nvPr/>
        </p:nvCxnSpPr>
        <p:spPr>
          <a:xfrm rot="5400000">
            <a:off x="7994708" y="4680412"/>
            <a:ext cx="242035" cy="271"/>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 Placeholder 2">
            <a:extLst>
              <a:ext uri="{FF2B5EF4-FFF2-40B4-BE49-F238E27FC236}">
                <a16:creationId xmlns:a16="http://schemas.microsoft.com/office/drawing/2014/main" id="{15C404DA-2E6E-2042-A4D6-356C80124885}"/>
              </a:ext>
            </a:extLst>
          </p:cNvPr>
          <p:cNvSpPr txBox="1">
            <a:spLocks/>
          </p:cNvSpPr>
          <p:nvPr/>
        </p:nvSpPr>
        <p:spPr>
          <a:xfrm>
            <a:off x="2344838" y="4383248"/>
            <a:ext cx="1300091" cy="16072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sz="800" i="1" dirty="0">
                <a:solidFill>
                  <a:schemeClr val="tx1"/>
                </a:solidFill>
                <a:latin typeface="Avenir Book" panose="02000503020000020003" pitchFamily="2" charset="0"/>
              </a:rPr>
              <a:t>(Machine Learning)</a:t>
            </a:r>
          </a:p>
        </p:txBody>
      </p:sp>
      <p:sp>
        <p:nvSpPr>
          <p:cNvPr id="47" name="Text Placeholder 2">
            <a:extLst>
              <a:ext uri="{FF2B5EF4-FFF2-40B4-BE49-F238E27FC236}">
                <a16:creationId xmlns:a16="http://schemas.microsoft.com/office/drawing/2014/main" id="{A0C177B5-2FB6-C24D-9D0C-DA27D9CA23FC}"/>
              </a:ext>
            </a:extLst>
          </p:cNvPr>
          <p:cNvSpPr txBox="1">
            <a:spLocks/>
          </p:cNvSpPr>
          <p:nvPr/>
        </p:nvSpPr>
        <p:spPr>
          <a:xfrm>
            <a:off x="4042395" y="4383248"/>
            <a:ext cx="1300091" cy="16072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sz="800" i="1" dirty="0">
                <a:solidFill>
                  <a:schemeClr val="tx1"/>
                </a:solidFill>
                <a:latin typeface="Avenir Book" panose="02000503020000020003" pitchFamily="2" charset="0"/>
              </a:rPr>
              <a:t>(Deep Learning)</a:t>
            </a:r>
          </a:p>
        </p:txBody>
      </p:sp>
      <p:sp>
        <p:nvSpPr>
          <p:cNvPr id="48" name="Text Placeholder 2">
            <a:extLst>
              <a:ext uri="{FF2B5EF4-FFF2-40B4-BE49-F238E27FC236}">
                <a16:creationId xmlns:a16="http://schemas.microsoft.com/office/drawing/2014/main" id="{E78190D6-D896-4C49-9006-00365BD38203}"/>
              </a:ext>
            </a:extLst>
          </p:cNvPr>
          <p:cNvSpPr txBox="1">
            <a:spLocks/>
          </p:cNvSpPr>
          <p:nvPr/>
        </p:nvSpPr>
        <p:spPr>
          <a:xfrm>
            <a:off x="5719537" y="4397370"/>
            <a:ext cx="1300091" cy="16072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sz="800" i="1" dirty="0">
                <a:solidFill>
                  <a:schemeClr val="tx1"/>
                </a:solidFill>
                <a:latin typeface="Avenir Book" panose="02000503020000020003" pitchFamily="2" charset="0"/>
              </a:rPr>
              <a:t>(Deep Learning)</a:t>
            </a:r>
          </a:p>
        </p:txBody>
      </p:sp>
      <p:sp>
        <p:nvSpPr>
          <p:cNvPr id="51" name="Text Placeholder 2">
            <a:extLst>
              <a:ext uri="{FF2B5EF4-FFF2-40B4-BE49-F238E27FC236}">
                <a16:creationId xmlns:a16="http://schemas.microsoft.com/office/drawing/2014/main" id="{4C224ED6-10D8-9E45-8D4F-7BFA0C3EB3EF}"/>
              </a:ext>
            </a:extLst>
          </p:cNvPr>
          <p:cNvSpPr txBox="1">
            <a:spLocks/>
          </p:cNvSpPr>
          <p:nvPr/>
        </p:nvSpPr>
        <p:spPr>
          <a:xfrm>
            <a:off x="7450451" y="4383248"/>
            <a:ext cx="1300091" cy="16072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sz="800" i="1" dirty="0">
                <a:solidFill>
                  <a:schemeClr val="tx1"/>
                </a:solidFill>
                <a:latin typeface="Avenir Book" panose="02000503020000020003" pitchFamily="2" charset="0"/>
              </a:rPr>
              <a:t>(Machine Learning)</a:t>
            </a:r>
          </a:p>
        </p:txBody>
      </p:sp>
      <p:sp>
        <p:nvSpPr>
          <p:cNvPr id="43" name="Footer Placeholder 16">
            <a:extLst>
              <a:ext uri="{FF2B5EF4-FFF2-40B4-BE49-F238E27FC236}">
                <a16:creationId xmlns:a16="http://schemas.microsoft.com/office/drawing/2014/main" id="{836530D2-38D3-B147-A6C0-B87A24A6C7A1}"/>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1890060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Our approach</a:t>
            </a:r>
          </a:p>
        </p:txBody>
      </p:sp>
      <p:pic>
        <p:nvPicPr>
          <p:cNvPr id="5" name="Picture 4">
            <a:extLst>
              <a:ext uri="{FF2B5EF4-FFF2-40B4-BE49-F238E27FC236}">
                <a16:creationId xmlns:a16="http://schemas.microsoft.com/office/drawing/2014/main" id="{EDA2EAF4-C0E4-094F-953D-C22EF1C51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690688"/>
            <a:ext cx="3214043" cy="2971800"/>
          </a:xfrm>
          <a:prstGeom prst="rect">
            <a:avLst/>
          </a:prstGeom>
        </p:spPr>
      </p:pic>
      <p:pic>
        <p:nvPicPr>
          <p:cNvPr id="26" name="Picture 25">
            <a:extLst>
              <a:ext uri="{FF2B5EF4-FFF2-40B4-BE49-F238E27FC236}">
                <a16:creationId xmlns:a16="http://schemas.microsoft.com/office/drawing/2014/main" id="{E46800EB-A687-4043-ADF5-856489688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206625"/>
            <a:ext cx="4902062" cy="1800890"/>
          </a:xfrm>
          <a:prstGeom prst="rect">
            <a:avLst/>
          </a:prstGeom>
        </p:spPr>
      </p:pic>
      <p:sp>
        <p:nvSpPr>
          <p:cNvPr id="27" name="TextBox 26">
            <a:extLst>
              <a:ext uri="{FF2B5EF4-FFF2-40B4-BE49-F238E27FC236}">
                <a16:creationId xmlns:a16="http://schemas.microsoft.com/office/drawing/2014/main" id="{DD548E94-8416-6642-B785-A5E018D8C3E7}"/>
              </a:ext>
            </a:extLst>
          </p:cNvPr>
          <p:cNvSpPr txBox="1"/>
          <p:nvPr/>
        </p:nvSpPr>
        <p:spPr>
          <a:xfrm>
            <a:off x="207818" y="7245927"/>
            <a:ext cx="184731" cy="369332"/>
          </a:xfrm>
          <a:prstGeom prst="rect">
            <a:avLst/>
          </a:prstGeom>
          <a:noFill/>
        </p:spPr>
        <p:txBody>
          <a:bodyPr wrap="none" rtlCol="0">
            <a:spAutoFit/>
          </a:bodyPr>
          <a:lstStyle/>
          <a:p>
            <a:endParaRPr lang="en-US" dirty="0"/>
          </a:p>
        </p:txBody>
      </p:sp>
      <p:pic>
        <p:nvPicPr>
          <p:cNvPr id="28" name="image21.png">
            <a:extLst>
              <a:ext uri="{FF2B5EF4-FFF2-40B4-BE49-F238E27FC236}">
                <a16:creationId xmlns:a16="http://schemas.microsoft.com/office/drawing/2014/main" id="{93AA4635-7577-584F-91B3-FF0F6F1FFD56}"/>
              </a:ext>
            </a:extLst>
          </p:cNvPr>
          <p:cNvPicPr>
            <a:picLocks noChangeAspect="1"/>
          </p:cNvPicPr>
          <p:nvPr/>
        </p:nvPicPr>
        <p:blipFill rotWithShape="1">
          <a:blip r:embed="rId5">
            <a:extLst/>
          </a:blip>
          <a:srcRect l="3328" t="10988" r="70497" b="25671"/>
          <a:stretch/>
        </p:blipFill>
        <p:spPr>
          <a:xfrm>
            <a:off x="824345" y="1662979"/>
            <a:ext cx="1749069" cy="2971800"/>
          </a:xfrm>
          <a:prstGeom prst="rect">
            <a:avLst/>
          </a:prstGeom>
          <a:ln w="12700">
            <a:miter lim="400000"/>
          </a:ln>
        </p:spPr>
      </p:pic>
      <p:pic>
        <p:nvPicPr>
          <p:cNvPr id="30" name="Picture 29">
            <a:extLst>
              <a:ext uri="{FF2B5EF4-FFF2-40B4-BE49-F238E27FC236}">
                <a16:creationId xmlns:a16="http://schemas.microsoft.com/office/drawing/2014/main" id="{08888DD2-2AB8-C845-8EEC-73A445A0123B}"/>
              </a:ext>
            </a:extLst>
          </p:cNvPr>
          <p:cNvPicPr>
            <a:picLocks noChangeAspect="1"/>
          </p:cNvPicPr>
          <p:nvPr/>
        </p:nvPicPr>
        <p:blipFill rotWithShape="1">
          <a:blip r:embed="rId6">
            <a:extLst>
              <a:ext uri="{28A0092B-C50C-407E-A947-70E740481C1C}">
                <a14:useLocalDpi xmlns:a14="http://schemas.microsoft.com/office/drawing/2010/main" val="0"/>
              </a:ext>
            </a:extLst>
          </a:blip>
          <a:srcRect b="18762"/>
          <a:stretch/>
        </p:blipFill>
        <p:spPr>
          <a:xfrm>
            <a:off x="1066800" y="2087379"/>
            <a:ext cx="1295400" cy="2179822"/>
          </a:xfrm>
          <a:prstGeom prst="rect">
            <a:avLst/>
          </a:prstGeom>
        </p:spPr>
      </p:pic>
      <p:pic>
        <p:nvPicPr>
          <p:cNvPr id="32" name="Picture 31">
            <a:extLst>
              <a:ext uri="{FF2B5EF4-FFF2-40B4-BE49-F238E27FC236}">
                <a16:creationId xmlns:a16="http://schemas.microsoft.com/office/drawing/2014/main" id="{64B88AC2-94BF-AD43-B3F6-0733750686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080572"/>
            <a:ext cx="1295400" cy="186629"/>
          </a:xfrm>
          <a:prstGeom prst="rect">
            <a:avLst/>
          </a:prstGeom>
        </p:spPr>
      </p:pic>
      <p:sp>
        <p:nvSpPr>
          <p:cNvPr id="33" name="Title 3">
            <a:extLst>
              <a:ext uri="{FF2B5EF4-FFF2-40B4-BE49-F238E27FC236}">
                <a16:creationId xmlns:a16="http://schemas.microsoft.com/office/drawing/2014/main" id="{754F6643-3E97-3047-B9EE-9C932106EA6C}"/>
              </a:ext>
            </a:extLst>
          </p:cNvPr>
          <p:cNvSpPr txBox="1">
            <a:spLocks/>
          </p:cNvSpPr>
          <p:nvPr/>
        </p:nvSpPr>
        <p:spPr>
          <a:xfrm>
            <a:off x="1066799" y="4607070"/>
            <a:ext cx="12954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Avenir Book" panose="02000503020000020003" pitchFamily="2" charset="0"/>
              </a:rPr>
              <a:t>accessible</a:t>
            </a:r>
          </a:p>
        </p:txBody>
      </p:sp>
      <p:sp>
        <p:nvSpPr>
          <p:cNvPr id="34" name="Title 3">
            <a:extLst>
              <a:ext uri="{FF2B5EF4-FFF2-40B4-BE49-F238E27FC236}">
                <a16:creationId xmlns:a16="http://schemas.microsoft.com/office/drawing/2014/main" id="{47924A3F-AEA7-374E-980A-84EDEC8C93D0}"/>
              </a:ext>
            </a:extLst>
          </p:cNvPr>
          <p:cNvSpPr txBox="1">
            <a:spLocks/>
          </p:cNvSpPr>
          <p:nvPr/>
        </p:nvSpPr>
        <p:spPr>
          <a:xfrm>
            <a:off x="4184178" y="4604040"/>
            <a:ext cx="12954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Avenir Book" panose="02000503020000020003" pitchFamily="2" charset="0"/>
              </a:rPr>
              <a:t>fast</a:t>
            </a:r>
          </a:p>
        </p:txBody>
      </p:sp>
      <p:sp>
        <p:nvSpPr>
          <p:cNvPr id="35" name="Title 3">
            <a:extLst>
              <a:ext uri="{FF2B5EF4-FFF2-40B4-BE49-F238E27FC236}">
                <a16:creationId xmlns:a16="http://schemas.microsoft.com/office/drawing/2014/main" id="{F164DFE6-B37D-AA4D-BB8C-E5A36FB6560B}"/>
              </a:ext>
            </a:extLst>
          </p:cNvPr>
          <p:cNvSpPr txBox="1">
            <a:spLocks/>
          </p:cNvSpPr>
          <p:nvPr/>
        </p:nvSpPr>
        <p:spPr>
          <a:xfrm>
            <a:off x="8991600" y="4604040"/>
            <a:ext cx="12954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Avenir Book" panose="02000503020000020003" pitchFamily="2" charset="0"/>
              </a:rPr>
              <a:t>reliable</a:t>
            </a:r>
          </a:p>
        </p:txBody>
      </p:sp>
      <p:sp>
        <p:nvSpPr>
          <p:cNvPr id="14" name="Footer Placeholder 16">
            <a:extLst>
              <a:ext uri="{FF2B5EF4-FFF2-40B4-BE49-F238E27FC236}">
                <a16:creationId xmlns:a16="http://schemas.microsoft.com/office/drawing/2014/main" id="{80B44E8A-5CC4-7D47-A508-80BC1775E156}"/>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530074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a:extLst>
              <a:ext uri="{FF2B5EF4-FFF2-40B4-BE49-F238E27FC236}">
                <a16:creationId xmlns:a16="http://schemas.microsoft.com/office/drawing/2014/main" id="{3EECD77C-579B-6549-A464-0D21DD843E9E}"/>
              </a:ext>
            </a:extLst>
          </p:cNvPr>
          <p:cNvCxnSpPr>
            <a:cxnSpLocks/>
          </p:cNvCxnSpPr>
          <p:nvPr/>
        </p:nvCxnSpPr>
        <p:spPr>
          <a:xfrm>
            <a:off x="6569297" y="3105306"/>
            <a:ext cx="984705" cy="341644"/>
          </a:xfrm>
          <a:prstGeom prst="straightConnector1">
            <a:avLst/>
          </a:prstGeom>
          <a:ln w="12700" cap="flat" cmpd="sng" algn="ctr">
            <a:solidFill>
              <a:schemeClr val="tx1"/>
            </a:solidFill>
            <a:prstDash val="solid"/>
            <a:round/>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997D84DF-D4E1-A14A-AB68-1492056E2849}"/>
              </a:ext>
            </a:extLst>
          </p:cNvPr>
          <p:cNvCxnSpPr>
            <a:cxnSpLocks/>
          </p:cNvCxnSpPr>
          <p:nvPr/>
        </p:nvCxnSpPr>
        <p:spPr>
          <a:xfrm>
            <a:off x="6416897" y="2952906"/>
            <a:ext cx="1035320" cy="839797"/>
          </a:xfrm>
          <a:prstGeom prst="straightConnector1">
            <a:avLst/>
          </a:prstGeom>
          <a:ln w="12700" cap="flat" cmpd="sng" algn="ctr">
            <a:solidFill>
              <a:schemeClr val="tx1"/>
            </a:solidFill>
            <a:prstDash val="solid"/>
            <a:round/>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C5898A5-1876-C147-95A5-2E4C6325824B}"/>
              </a:ext>
            </a:extLst>
          </p:cNvPr>
          <p:cNvCxnSpPr>
            <a:cxnSpLocks/>
          </p:cNvCxnSpPr>
          <p:nvPr/>
        </p:nvCxnSpPr>
        <p:spPr>
          <a:xfrm>
            <a:off x="6408839" y="2973228"/>
            <a:ext cx="693830" cy="1234124"/>
          </a:xfrm>
          <a:prstGeom prst="straightConnector1">
            <a:avLst/>
          </a:prstGeom>
          <a:ln w="12700" cap="flat" cmpd="sng" algn="ctr">
            <a:solidFill>
              <a:schemeClr val="tx1"/>
            </a:solidFill>
            <a:prstDash val="solid"/>
            <a:round/>
            <a:headEnd type="none" w="med" len="med"/>
            <a:tailEnd type="oval" w="med" len="med"/>
          </a:ln>
        </p:spPr>
        <p:style>
          <a:lnRef idx="2">
            <a:schemeClr val="accent1"/>
          </a:lnRef>
          <a:fillRef idx="0">
            <a:schemeClr val="accent1"/>
          </a:fillRef>
          <a:effectRef idx="1">
            <a:schemeClr val="accent1"/>
          </a:effectRef>
          <a:fontRef idx="minor">
            <a:schemeClr val="tx1"/>
          </a:fontRef>
        </p:style>
      </p:cxnSp>
      <p:sp>
        <p:nvSpPr>
          <p:cNvPr id="43" name="Pie 42">
            <a:extLst>
              <a:ext uri="{FF2B5EF4-FFF2-40B4-BE49-F238E27FC236}">
                <a16:creationId xmlns:a16="http://schemas.microsoft.com/office/drawing/2014/main" id="{248FC1F4-837D-FA48-ADC7-768C2D510081}"/>
              </a:ext>
            </a:extLst>
          </p:cNvPr>
          <p:cNvSpPr/>
          <p:nvPr/>
        </p:nvSpPr>
        <p:spPr>
          <a:xfrm rot="14869430">
            <a:off x="5376904" y="1962206"/>
            <a:ext cx="2008402" cy="2008396"/>
          </a:xfrm>
          <a:prstGeom prst="pie">
            <a:avLst>
              <a:gd name="adj1" fmla="val 9384117"/>
              <a:gd name="adj2" fmla="val 11207670"/>
            </a:avLst>
          </a:prstGeom>
          <a:gradFill flip="none" rotWithShape="1">
            <a:gsLst>
              <a:gs pos="0">
                <a:srgbClr val="2AFF28"/>
              </a:gs>
              <a:gs pos="48000">
                <a:srgbClr val="008000"/>
              </a:gs>
            </a:gsLst>
            <a:lin ang="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5" name="Pie 44">
            <a:extLst>
              <a:ext uri="{FF2B5EF4-FFF2-40B4-BE49-F238E27FC236}">
                <a16:creationId xmlns:a16="http://schemas.microsoft.com/office/drawing/2014/main" id="{7D6807AA-7173-9B4B-99E1-56B496EE9EAD}"/>
              </a:ext>
            </a:extLst>
          </p:cNvPr>
          <p:cNvSpPr/>
          <p:nvPr/>
        </p:nvSpPr>
        <p:spPr>
          <a:xfrm rot="12678245">
            <a:off x="5311327" y="2037307"/>
            <a:ext cx="2008404" cy="2008393"/>
          </a:xfrm>
          <a:prstGeom prst="pie">
            <a:avLst>
              <a:gd name="adj1" fmla="val 10389503"/>
              <a:gd name="adj2" fmla="val 11260794"/>
            </a:avLst>
          </a:prstGeom>
          <a:gradFill flip="none" rotWithShape="1">
            <a:gsLst>
              <a:gs pos="0">
                <a:schemeClr val="bg1">
                  <a:lumMod val="50000"/>
                </a:schemeClr>
              </a:gs>
              <a:gs pos="48000">
                <a:schemeClr val="bg1">
                  <a:lumMod val="75000"/>
                </a:schemeClr>
              </a:gs>
            </a:gsLst>
            <a:lin ang="0" scaled="1"/>
            <a:tileRect/>
          </a:gra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 name="Pie 43">
            <a:extLst>
              <a:ext uri="{FF2B5EF4-FFF2-40B4-BE49-F238E27FC236}">
                <a16:creationId xmlns:a16="http://schemas.microsoft.com/office/drawing/2014/main" id="{27F38230-86B5-D04D-927F-13182C27149C}"/>
              </a:ext>
            </a:extLst>
          </p:cNvPr>
          <p:cNvSpPr/>
          <p:nvPr/>
        </p:nvSpPr>
        <p:spPr>
          <a:xfrm rot="9744056">
            <a:off x="5307547" y="2049388"/>
            <a:ext cx="2008395" cy="2008400"/>
          </a:xfrm>
          <a:prstGeom prst="pie">
            <a:avLst>
              <a:gd name="adj1" fmla="val 12489527"/>
              <a:gd name="adj2" fmla="val 13289794"/>
            </a:avLst>
          </a:prstGeom>
          <a:gradFill flip="none" rotWithShape="1">
            <a:gsLst>
              <a:gs pos="0">
                <a:srgbClr val="FF0000"/>
              </a:gs>
              <a:gs pos="57000">
                <a:srgbClr val="CF0607"/>
              </a:gs>
            </a:gsLst>
            <a:lin ang="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p:txBody>
      </p:sp>
      <p:sp>
        <p:nvSpPr>
          <p:cNvPr id="2" name="Title 1">
            <a:extLst>
              <a:ext uri="{FF2B5EF4-FFF2-40B4-BE49-F238E27FC236}">
                <a16:creationId xmlns:a16="http://schemas.microsoft.com/office/drawing/2014/main" id="{33ED71E0-7ED0-0A4A-8566-6DE0FE1184B2}"/>
              </a:ext>
            </a:extLst>
          </p:cNvPr>
          <p:cNvSpPr>
            <a:spLocks noGrp="1"/>
          </p:cNvSpPr>
          <p:nvPr>
            <p:ph type="title"/>
          </p:nvPr>
        </p:nvSpPr>
        <p:spPr/>
        <p:txBody>
          <a:bodyPr/>
          <a:lstStyle/>
          <a:p>
            <a:r>
              <a:rPr lang="en-US" dirty="0"/>
              <a:t>Underlying predictive models</a:t>
            </a:r>
          </a:p>
        </p:txBody>
      </p:sp>
      <p:grpSp>
        <p:nvGrpSpPr>
          <p:cNvPr id="4" name="Group 3">
            <a:extLst>
              <a:ext uri="{FF2B5EF4-FFF2-40B4-BE49-F238E27FC236}">
                <a16:creationId xmlns:a16="http://schemas.microsoft.com/office/drawing/2014/main" id="{ADA7BEEE-1890-D44A-9FF3-6CBCF1749489}"/>
              </a:ext>
            </a:extLst>
          </p:cNvPr>
          <p:cNvGrpSpPr/>
          <p:nvPr/>
        </p:nvGrpSpPr>
        <p:grpSpPr>
          <a:xfrm>
            <a:off x="2209800" y="2989750"/>
            <a:ext cx="2197260" cy="2073627"/>
            <a:chOff x="1551456" y="2154339"/>
            <a:chExt cx="1556309" cy="1468740"/>
          </a:xfrm>
        </p:grpSpPr>
        <p:cxnSp>
          <p:nvCxnSpPr>
            <p:cNvPr id="5" name="Straight Arrow Connector 4">
              <a:extLst>
                <a:ext uri="{FF2B5EF4-FFF2-40B4-BE49-F238E27FC236}">
                  <a16:creationId xmlns:a16="http://schemas.microsoft.com/office/drawing/2014/main" id="{6C6EE8F2-1230-DE4B-B949-12DF8052A7C5}"/>
                </a:ext>
              </a:extLst>
            </p:cNvPr>
            <p:cNvCxnSpPr/>
            <p:nvPr/>
          </p:nvCxnSpPr>
          <p:spPr>
            <a:xfrm rot="5400000" flipH="1" flipV="1">
              <a:off x="2195051" y="2167314"/>
              <a:ext cx="790671" cy="764722"/>
            </a:xfrm>
            <a:prstGeom prst="straightConnector1">
              <a:avLst/>
            </a:prstGeom>
            <a:ln w="1270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E24E3191-A11B-AF47-8FE3-EC1D8497711A}"/>
                </a:ext>
              </a:extLst>
            </p:cNvPr>
            <p:cNvCxnSpPr/>
            <p:nvPr/>
          </p:nvCxnSpPr>
          <p:spPr>
            <a:xfrm flipV="1">
              <a:off x="2208024" y="2515695"/>
              <a:ext cx="819529" cy="429315"/>
            </a:xfrm>
            <a:prstGeom prst="straightConnector1">
              <a:avLst/>
            </a:prstGeom>
            <a:ln w="12700" cap="flat" cmpd="sng" algn="ctr">
              <a:solidFill>
                <a:schemeClr val="tx1"/>
              </a:solidFill>
              <a:prstDash val="solid"/>
              <a:round/>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2328201-CBBE-7A42-8E16-2EEAED3FCF94}"/>
                </a:ext>
              </a:extLst>
            </p:cNvPr>
            <p:cNvCxnSpPr/>
            <p:nvPr/>
          </p:nvCxnSpPr>
          <p:spPr>
            <a:xfrm>
              <a:off x="2208025" y="2945010"/>
              <a:ext cx="899740" cy="178617"/>
            </a:xfrm>
            <a:prstGeom prst="straightConnector1">
              <a:avLst/>
            </a:prstGeom>
            <a:ln w="12700" cap="flat" cmpd="sng" algn="ctr">
              <a:solidFill>
                <a:schemeClr val="tx1"/>
              </a:solidFill>
              <a:prstDash val="solid"/>
              <a:round/>
              <a:headEnd type="none" w="med" len="med"/>
              <a:tailEnd type="oval" w="med" len="med"/>
            </a:ln>
          </p:spPr>
          <p:style>
            <a:lnRef idx="2">
              <a:schemeClr val="accent1"/>
            </a:lnRef>
            <a:fillRef idx="0">
              <a:schemeClr val="accent1"/>
            </a:fillRef>
            <a:effectRef idx="1">
              <a:schemeClr val="accent1"/>
            </a:effectRef>
            <a:fontRef idx="minor">
              <a:schemeClr val="tx1"/>
            </a:fontRef>
          </p:style>
        </p:cxnSp>
        <p:grpSp>
          <p:nvGrpSpPr>
            <p:cNvPr id="8" name="Group 12">
              <a:extLst>
                <a:ext uri="{FF2B5EF4-FFF2-40B4-BE49-F238E27FC236}">
                  <a16:creationId xmlns:a16="http://schemas.microsoft.com/office/drawing/2014/main" id="{D434DCE2-C79A-674D-95B7-6F358ECF82C9}"/>
                </a:ext>
              </a:extLst>
            </p:cNvPr>
            <p:cNvGrpSpPr/>
            <p:nvPr/>
          </p:nvGrpSpPr>
          <p:grpSpPr>
            <a:xfrm>
              <a:off x="1551456" y="2285608"/>
              <a:ext cx="1351805" cy="1337471"/>
              <a:chOff x="2450771" y="1449722"/>
              <a:chExt cx="4235972" cy="4191061"/>
            </a:xfrm>
          </p:grpSpPr>
          <p:grpSp>
            <p:nvGrpSpPr>
              <p:cNvPr id="9" name="Group 8">
                <a:extLst>
                  <a:ext uri="{FF2B5EF4-FFF2-40B4-BE49-F238E27FC236}">
                    <a16:creationId xmlns:a16="http://schemas.microsoft.com/office/drawing/2014/main" id="{C079369A-246B-E142-98E5-ABE54AFB8FA3}"/>
                  </a:ext>
                </a:extLst>
              </p:cNvPr>
              <p:cNvGrpSpPr/>
              <p:nvPr/>
            </p:nvGrpSpPr>
            <p:grpSpPr>
              <a:xfrm rot="19607512">
                <a:off x="2450771" y="1449722"/>
                <a:ext cx="4130205" cy="4191061"/>
                <a:chOff x="2444467" y="1451709"/>
                <a:chExt cx="4130205" cy="4191061"/>
              </a:xfrm>
            </p:grpSpPr>
            <p:sp>
              <p:nvSpPr>
                <p:cNvPr id="13" name="Pie 12">
                  <a:extLst>
                    <a:ext uri="{FF2B5EF4-FFF2-40B4-BE49-F238E27FC236}">
                      <a16:creationId xmlns:a16="http://schemas.microsoft.com/office/drawing/2014/main" id="{70DF07C1-348C-2D4B-AAEF-89B479C0B52E}"/>
                    </a:ext>
                  </a:extLst>
                </p:cNvPr>
                <p:cNvSpPr/>
                <p:nvPr/>
              </p:nvSpPr>
              <p:spPr>
                <a:xfrm rot="13213586">
                  <a:off x="2459869" y="1451709"/>
                  <a:ext cx="4114803" cy="4114802"/>
                </a:xfrm>
                <a:prstGeom prst="pie">
                  <a:avLst>
                    <a:gd name="adj1" fmla="val 9384117"/>
                    <a:gd name="adj2" fmla="val 13289794"/>
                  </a:avLst>
                </a:prstGeom>
                <a:gradFill flip="none" rotWithShape="1">
                  <a:gsLst>
                    <a:gs pos="0">
                      <a:srgbClr val="2AFF28"/>
                    </a:gs>
                    <a:gs pos="48000">
                      <a:srgbClr val="008000"/>
                    </a:gs>
                  </a:gsLst>
                  <a:lin ang="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Pie 13">
                  <a:extLst>
                    <a:ext uri="{FF2B5EF4-FFF2-40B4-BE49-F238E27FC236}">
                      <a16:creationId xmlns:a16="http://schemas.microsoft.com/office/drawing/2014/main" id="{ADD6F068-E9B8-FA49-ACBE-FFFA7BA87A1B}"/>
                    </a:ext>
                  </a:extLst>
                </p:cNvPr>
                <p:cNvSpPr/>
                <p:nvPr/>
              </p:nvSpPr>
              <p:spPr>
                <a:xfrm rot="7996674">
                  <a:off x="2444654" y="1507098"/>
                  <a:ext cx="4114800" cy="4114800"/>
                </a:xfrm>
                <a:prstGeom prst="pie">
                  <a:avLst>
                    <a:gd name="adj1" fmla="val 12346661"/>
                    <a:gd name="adj2" fmla="val 13289794"/>
                  </a:avLst>
                </a:prstGeom>
                <a:gradFill flip="none" rotWithShape="1">
                  <a:gsLst>
                    <a:gs pos="0">
                      <a:srgbClr val="FF0000"/>
                    </a:gs>
                    <a:gs pos="57000">
                      <a:srgbClr val="CF0607"/>
                    </a:gs>
                  </a:gsLst>
                  <a:lin ang="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p:txBody>
            </p:sp>
            <p:sp>
              <p:nvSpPr>
                <p:cNvPr id="15" name="Pie 14">
                  <a:extLst>
                    <a:ext uri="{FF2B5EF4-FFF2-40B4-BE49-F238E27FC236}">
                      <a16:creationId xmlns:a16="http://schemas.microsoft.com/office/drawing/2014/main" id="{3B8508D3-B54A-0E42-A888-3DA6FAF2C352}"/>
                    </a:ext>
                  </a:extLst>
                </p:cNvPr>
                <p:cNvSpPr/>
                <p:nvPr/>
              </p:nvSpPr>
              <p:spPr>
                <a:xfrm rot="10800000">
                  <a:off x="2444467" y="1527970"/>
                  <a:ext cx="4114800" cy="4114800"/>
                </a:xfrm>
                <a:prstGeom prst="pie">
                  <a:avLst>
                    <a:gd name="adj1" fmla="val 10389503"/>
                    <a:gd name="adj2" fmla="val 11749788"/>
                  </a:avLst>
                </a:prstGeom>
                <a:gradFill flip="none" rotWithShape="1">
                  <a:gsLst>
                    <a:gs pos="0">
                      <a:schemeClr val="bg1">
                        <a:lumMod val="50000"/>
                      </a:schemeClr>
                    </a:gs>
                    <a:gs pos="48000">
                      <a:schemeClr val="bg1">
                        <a:lumMod val="75000"/>
                      </a:schemeClr>
                    </a:gs>
                  </a:gsLst>
                  <a:lin ang="0" scaled="1"/>
                  <a:tileRect/>
                </a:gra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AAC09644-4643-7F45-8182-560F544D827B}"/>
                    </a:ext>
                  </a:extLst>
                </p:cNvPr>
                <p:cNvSpPr/>
                <p:nvPr/>
              </p:nvSpPr>
              <p:spPr>
                <a:xfrm>
                  <a:off x="2819400" y="1828800"/>
                  <a:ext cx="3382962" cy="3382962"/>
                </a:xfrm>
                <a:prstGeom prst="ellipse">
                  <a:avLst/>
                </a:prstGeom>
                <a:gradFill>
                  <a:gsLst>
                    <a:gs pos="0">
                      <a:schemeClr val="bg1"/>
                    </a:gs>
                    <a:gs pos="100000">
                      <a:schemeClr val="tx1"/>
                    </a:gs>
                  </a:gsLst>
                  <a:lin ang="8940000" scaled="0"/>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DE938F7-5224-0247-8607-06F90920FF80}"/>
                  </a:ext>
                </a:extLst>
              </p:cNvPr>
              <p:cNvSpPr txBox="1"/>
              <p:nvPr/>
            </p:nvSpPr>
            <p:spPr>
              <a:xfrm>
                <a:off x="5536925" y="1783014"/>
                <a:ext cx="596775" cy="964441"/>
              </a:xfrm>
              <a:prstGeom prst="rect">
                <a:avLst/>
              </a:prstGeom>
              <a:noFill/>
              <a:ln>
                <a:noFill/>
              </a:ln>
            </p:spPr>
            <p:txBody>
              <a:bodyPr wrap="square" rtlCol="0">
                <a:spAutoFit/>
              </a:bodyPr>
              <a:lstStyle/>
              <a:p>
                <a:r>
                  <a:rPr lang="en-US" sz="1400" b="1" dirty="0"/>
                  <a:t>+</a:t>
                </a:r>
              </a:p>
            </p:txBody>
          </p:sp>
          <p:sp>
            <p:nvSpPr>
              <p:cNvPr id="11" name="TextBox 10">
                <a:extLst>
                  <a:ext uri="{FF2B5EF4-FFF2-40B4-BE49-F238E27FC236}">
                    <a16:creationId xmlns:a16="http://schemas.microsoft.com/office/drawing/2014/main" id="{F5F44CE6-D330-234C-83A0-CB74803BD45B}"/>
                  </a:ext>
                </a:extLst>
              </p:cNvPr>
              <p:cNvSpPr txBox="1"/>
              <p:nvPr/>
            </p:nvSpPr>
            <p:spPr>
              <a:xfrm>
                <a:off x="6075799" y="3478978"/>
                <a:ext cx="521097" cy="964441"/>
              </a:xfrm>
              <a:prstGeom prst="rect">
                <a:avLst/>
              </a:prstGeom>
              <a:noFill/>
              <a:ln>
                <a:noFill/>
              </a:ln>
            </p:spPr>
            <p:txBody>
              <a:bodyPr wrap="square" rtlCol="0">
                <a:spAutoFit/>
              </a:bodyPr>
              <a:lstStyle/>
              <a:p>
                <a:r>
                  <a:rPr lang="en-US" sz="1400" b="1" dirty="0"/>
                  <a:t>-</a:t>
                </a:r>
              </a:p>
            </p:txBody>
          </p:sp>
          <p:sp>
            <p:nvSpPr>
              <p:cNvPr id="12" name="TextBox 11">
                <a:extLst>
                  <a:ext uri="{FF2B5EF4-FFF2-40B4-BE49-F238E27FC236}">
                    <a16:creationId xmlns:a16="http://schemas.microsoft.com/office/drawing/2014/main" id="{7FC194C2-7E34-D542-9385-122A3CFBAC98}"/>
                  </a:ext>
                </a:extLst>
              </p:cNvPr>
              <p:cNvSpPr txBox="1"/>
              <p:nvPr/>
            </p:nvSpPr>
            <p:spPr>
              <a:xfrm>
                <a:off x="5846879" y="2283726"/>
                <a:ext cx="839864" cy="964441"/>
              </a:xfrm>
              <a:prstGeom prst="rect">
                <a:avLst/>
              </a:prstGeom>
              <a:noFill/>
              <a:ln>
                <a:noFill/>
              </a:ln>
            </p:spPr>
            <p:txBody>
              <a:bodyPr wrap="none" rtlCol="0">
                <a:spAutoFit/>
              </a:bodyPr>
              <a:lstStyle/>
              <a:p>
                <a:r>
                  <a:rPr lang="en-US" sz="1400" b="1" dirty="0"/>
                  <a:t>?</a:t>
                </a:r>
              </a:p>
            </p:txBody>
          </p:sp>
        </p:grpSp>
      </p:grpSp>
      <p:cxnSp>
        <p:nvCxnSpPr>
          <p:cNvPr id="48" name="Straight Arrow Connector 47">
            <a:extLst>
              <a:ext uri="{FF2B5EF4-FFF2-40B4-BE49-F238E27FC236}">
                <a16:creationId xmlns:a16="http://schemas.microsoft.com/office/drawing/2014/main" id="{0CED27D3-55DA-2147-8FDE-DEACEC1CB776}"/>
              </a:ext>
            </a:extLst>
          </p:cNvPr>
          <p:cNvCxnSpPr>
            <a:cxnSpLocks/>
          </p:cNvCxnSpPr>
          <p:nvPr/>
        </p:nvCxnSpPr>
        <p:spPr>
          <a:xfrm flipV="1">
            <a:off x="6416897" y="2094260"/>
            <a:ext cx="742104" cy="889200"/>
          </a:xfrm>
          <a:prstGeom prst="straightConnector1">
            <a:avLst/>
          </a:prstGeom>
          <a:ln w="12700" cap="flat" cmpd="sng" algn="ctr">
            <a:solidFill>
              <a:schemeClr val="tx1"/>
            </a:solidFill>
            <a:prstDash val="solid"/>
            <a:round/>
            <a:headEnd type="none"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3B91E6B6-C3A3-6645-B9D7-DF06D81EFBD1}"/>
              </a:ext>
            </a:extLst>
          </p:cNvPr>
          <p:cNvCxnSpPr>
            <a:cxnSpLocks/>
          </p:cNvCxnSpPr>
          <p:nvPr/>
        </p:nvCxnSpPr>
        <p:spPr>
          <a:xfrm flipV="1">
            <a:off x="6416897" y="1779417"/>
            <a:ext cx="364110" cy="1186987"/>
          </a:xfrm>
          <a:prstGeom prst="straightConnector1">
            <a:avLst/>
          </a:prstGeom>
          <a:ln w="12700" cap="flat" cmpd="sng" algn="ctr">
            <a:solidFill>
              <a:schemeClr val="tx1"/>
            </a:solidFill>
            <a:prstDash val="solid"/>
            <a:round/>
            <a:headEnd type="none" w="med" len="med"/>
            <a:tailEnd type="oval" w="med" len="med"/>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B641CBB3-CDFD-4D4C-97C1-306A1D3F465D}"/>
              </a:ext>
            </a:extLst>
          </p:cNvPr>
          <p:cNvGrpSpPr/>
          <p:nvPr/>
        </p:nvGrpSpPr>
        <p:grpSpPr>
          <a:xfrm>
            <a:off x="5351750" y="1622683"/>
            <a:ext cx="2067982" cy="2456902"/>
            <a:chOff x="1524098" y="2034210"/>
            <a:chExt cx="1352093" cy="1606379"/>
          </a:xfrm>
        </p:grpSpPr>
        <p:cxnSp>
          <p:nvCxnSpPr>
            <p:cNvPr id="18" name="Straight Arrow Connector 17">
              <a:extLst>
                <a:ext uri="{FF2B5EF4-FFF2-40B4-BE49-F238E27FC236}">
                  <a16:creationId xmlns:a16="http://schemas.microsoft.com/office/drawing/2014/main" id="{3CC51017-21A2-B24E-8EC0-89D33E46F900}"/>
                </a:ext>
              </a:extLst>
            </p:cNvPr>
            <p:cNvCxnSpPr/>
            <p:nvPr/>
          </p:nvCxnSpPr>
          <p:spPr>
            <a:xfrm flipV="1">
              <a:off x="2208025" y="2719793"/>
              <a:ext cx="250553" cy="225218"/>
            </a:xfrm>
            <a:prstGeom prst="straightConnector1">
              <a:avLst/>
            </a:prstGeom>
            <a:ln w="1270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183B703-667C-A54C-B64E-F3FE041451E1}"/>
                </a:ext>
              </a:extLst>
            </p:cNvPr>
            <p:cNvCxnSpPr>
              <a:cxnSpLocks/>
            </p:cNvCxnSpPr>
            <p:nvPr/>
          </p:nvCxnSpPr>
          <p:spPr>
            <a:xfrm flipV="1">
              <a:off x="2215246" y="2034210"/>
              <a:ext cx="33049" cy="906338"/>
            </a:xfrm>
            <a:prstGeom prst="straightConnector1">
              <a:avLst/>
            </a:prstGeom>
            <a:ln w="12700" cap="flat" cmpd="sng" algn="ctr">
              <a:solidFill>
                <a:schemeClr val="tx1"/>
              </a:solidFill>
              <a:prstDash val="solid"/>
              <a:round/>
              <a:headEnd type="none" w="med" len="med"/>
              <a:tailEnd type="oval" w="med" len="med"/>
            </a:ln>
          </p:spPr>
          <p:style>
            <a:lnRef idx="2">
              <a:schemeClr val="accent1"/>
            </a:lnRef>
            <a:fillRef idx="0">
              <a:schemeClr val="accent1"/>
            </a:fillRef>
            <a:effectRef idx="1">
              <a:schemeClr val="accent1"/>
            </a:effectRef>
            <a:fontRef idx="minor">
              <a:schemeClr val="tx1"/>
            </a:fontRef>
          </p:style>
        </p:cxnSp>
        <p:grpSp>
          <p:nvGrpSpPr>
            <p:cNvPr id="22" name="Group 8">
              <a:extLst>
                <a:ext uri="{FF2B5EF4-FFF2-40B4-BE49-F238E27FC236}">
                  <a16:creationId xmlns:a16="http://schemas.microsoft.com/office/drawing/2014/main" id="{E3A96FA9-866E-044B-BC52-BD338EAB8137}"/>
                </a:ext>
              </a:extLst>
            </p:cNvPr>
            <p:cNvGrpSpPr/>
            <p:nvPr/>
          </p:nvGrpSpPr>
          <p:grpSpPr>
            <a:xfrm rot="19607512">
              <a:off x="1524098" y="2283074"/>
              <a:ext cx="1352093" cy="1357515"/>
              <a:chOff x="2351180" y="1422195"/>
              <a:chExt cx="4236871" cy="4253869"/>
            </a:xfrm>
          </p:grpSpPr>
          <p:sp>
            <p:nvSpPr>
              <p:cNvPr id="26" name="Pie 25">
                <a:extLst>
                  <a:ext uri="{FF2B5EF4-FFF2-40B4-BE49-F238E27FC236}">
                    <a16:creationId xmlns:a16="http://schemas.microsoft.com/office/drawing/2014/main" id="{83144608-B9DF-5B43-9AF1-E4AD691CD3C6}"/>
                  </a:ext>
                </a:extLst>
              </p:cNvPr>
              <p:cNvSpPr/>
              <p:nvPr/>
            </p:nvSpPr>
            <p:spPr>
              <a:xfrm rot="10427335">
                <a:off x="2351180" y="1422195"/>
                <a:ext cx="4114803" cy="4114803"/>
              </a:xfrm>
              <a:prstGeom prst="pie">
                <a:avLst>
                  <a:gd name="adj1" fmla="val 9384117"/>
                  <a:gd name="adj2" fmla="val 11207670"/>
                </a:avLst>
              </a:prstGeom>
              <a:gradFill flip="none" rotWithShape="1">
                <a:gsLst>
                  <a:gs pos="0">
                    <a:srgbClr val="2AFF28"/>
                  </a:gs>
                  <a:gs pos="48000">
                    <a:srgbClr val="008000"/>
                  </a:gs>
                </a:gsLst>
                <a:lin ang="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Pie 26">
                <a:extLst>
                  <a:ext uri="{FF2B5EF4-FFF2-40B4-BE49-F238E27FC236}">
                    <a16:creationId xmlns:a16="http://schemas.microsoft.com/office/drawing/2014/main" id="{FD5B3797-B457-A145-9479-800F121540F5}"/>
                  </a:ext>
                </a:extLst>
              </p:cNvPr>
              <p:cNvSpPr/>
              <p:nvPr/>
            </p:nvSpPr>
            <p:spPr>
              <a:xfrm rot="5326289">
                <a:off x="2473250" y="1561264"/>
                <a:ext cx="4114801" cy="4114800"/>
              </a:xfrm>
              <a:prstGeom prst="pie">
                <a:avLst>
                  <a:gd name="adj1" fmla="val 12489527"/>
                  <a:gd name="adj2" fmla="val 13289794"/>
                </a:avLst>
              </a:prstGeom>
              <a:gradFill flip="none" rotWithShape="1">
                <a:gsLst>
                  <a:gs pos="0">
                    <a:srgbClr val="FF0000"/>
                  </a:gs>
                  <a:gs pos="57000">
                    <a:srgbClr val="CF0607"/>
                  </a:gs>
                </a:gsLst>
                <a:lin ang="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p:txBody>
          </p:sp>
          <p:sp>
            <p:nvSpPr>
              <p:cNvPr id="28" name="Pie 27">
                <a:extLst>
                  <a:ext uri="{FF2B5EF4-FFF2-40B4-BE49-F238E27FC236}">
                    <a16:creationId xmlns:a16="http://schemas.microsoft.com/office/drawing/2014/main" id="{7ECEF17A-91ED-5943-B5F8-B5397701706F}"/>
                  </a:ext>
                </a:extLst>
              </p:cNvPr>
              <p:cNvSpPr/>
              <p:nvPr/>
            </p:nvSpPr>
            <p:spPr>
              <a:xfrm rot="8490032">
                <a:off x="2364420" y="1457127"/>
                <a:ext cx="4114807" cy="4114797"/>
              </a:xfrm>
              <a:prstGeom prst="pie">
                <a:avLst>
                  <a:gd name="adj1" fmla="val 10389503"/>
                  <a:gd name="adj2" fmla="val 11260794"/>
                </a:avLst>
              </a:prstGeom>
              <a:gradFill flip="none" rotWithShape="1">
                <a:gsLst>
                  <a:gs pos="0">
                    <a:schemeClr val="bg1">
                      <a:lumMod val="50000"/>
                    </a:schemeClr>
                  </a:gs>
                  <a:gs pos="48000">
                    <a:schemeClr val="bg1">
                      <a:lumMod val="75000"/>
                    </a:schemeClr>
                  </a:gs>
                </a:gsLst>
                <a:lin ang="0" scaled="1"/>
                <a:tileRect/>
              </a:gra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9ACE340-617E-E745-8C95-35359CD1C9B1}"/>
                  </a:ext>
                </a:extLst>
              </p:cNvPr>
              <p:cNvSpPr/>
              <p:nvPr/>
            </p:nvSpPr>
            <p:spPr>
              <a:xfrm>
                <a:off x="2819401" y="1828801"/>
                <a:ext cx="3382962" cy="3382961"/>
              </a:xfrm>
              <a:prstGeom prst="ellipse">
                <a:avLst/>
              </a:prstGeom>
              <a:gradFill>
                <a:gsLst>
                  <a:gs pos="0">
                    <a:schemeClr val="bg1"/>
                  </a:gs>
                  <a:gs pos="100000">
                    <a:schemeClr val="tx1"/>
                  </a:gs>
                </a:gsLst>
                <a:lin ang="8940000" scaled="0"/>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cxnSp>
        <p:nvCxnSpPr>
          <p:cNvPr id="30" name="Straight Arrow Connector 29">
            <a:extLst>
              <a:ext uri="{FF2B5EF4-FFF2-40B4-BE49-F238E27FC236}">
                <a16:creationId xmlns:a16="http://schemas.microsoft.com/office/drawing/2014/main" id="{4A3ED725-660B-C948-9391-A8A3BE8AAB9F}"/>
              </a:ext>
            </a:extLst>
          </p:cNvPr>
          <p:cNvCxnSpPr/>
          <p:nvPr/>
        </p:nvCxnSpPr>
        <p:spPr>
          <a:xfrm>
            <a:off x="4216433" y="2983460"/>
            <a:ext cx="1326213" cy="14557"/>
          </a:xfrm>
          <a:prstGeom prst="straightConnector1">
            <a:avLst/>
          </a:prstGeom>
          <a:ln w="12700" cap="flat" cmpd="sng" algn="ctr">
            <a:solidFill>
              <a:schemeClr val="tx1"/>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470F51C1-2C27-0A4D-8A8F-5C5FE0621ADF}"/>
              </a:ext>
            </a:extLst>
          </p:cNvPr>
          <p:cNvSpPr/>
          <p:nvPr/>
        </p:nvSpPr>
        <p:spPr>
          <a:xfrm>
            <a:off x="6019800" y="2684950"/>
            <a:ext cx="778079" cy="584775"/>
          </a:xfrm>
          <a:prstGeom prst="rect">
            <a:avLst/>
          </a:prstGeom>
        </p:spPr>
        <p:txBody>
          <a:bodyPr wrap="square">
            <a:spAutoFit/>
          </a:bodyPr>
          <a:lstStyle/>
          <a:p>
            <a:pPr algn="ctr"/>
            <a:r>
              <a:rPr lang="en-US" sz="1600" dirty="0">
                <a:solidFill>
                  <a:schemeClr val="bg1"/>
                </a:solidFill>
              </a:rPr>
              <a:t>Which one?</a:t>
            </a:r>
          </a:p>
        </p:txBody>
      </p:sp>
      <p:sp>
        <p:nvSpPr>
          <p:cNvPr id="32" name="Rectangle 31">
            <a:extLst>
              <a:ext uri="{FF2B5EF4-FFF2-40B4-BE49-F238E27FC236}">
                <a16:creationId xmlns:a16="http://schemas.microsoft.com/office/drawing/2014/main" id="{AB070240-65BD-114E-8DF8-A0D0A7EE0114}"/>
              </a:ext>
            </a:extLst>
          </p:cNvPr>
          <p:cNvSpPr/>
          <p:nvPr/>
        </p:nvSpPr>
        <p:spPr>
          <a:xfrm>
            <a:off x="2590800" y="3776575"/>
            <a:ext cx="1064716" cy="584775"/>
          </a:xfrm>
          <a:prstGeom prst="rect">
            <a:avLst/>
          </a:prstGeom>
        </p:spPr>
        <p:txBody>
          <a:bodyPr wrap="square">
            <a:spAutoFit/>
          </a:bodyPr>
          <a:lstStyle/>
          <a:p>
            <a:pPr algn="ctr"/>
            <a:r>
              <a:rPr lang="en-US" sz="1600" dirty="0">
                <a:solidFill>
                  <a:schemeClr val="bg1"/>
                </a:solidFill>
              </a:rPr>
              <a:t>Behavioral disorder?</a:t>
            </a:r>
          </a:p>
        </p:txBody>
      </p:sp>
      <p:sp>
        <p:nvSpPr>
          <p:cNvPr id="34" name="TextBox 33">
            <a:extLst>
              <a:ext uri="{FF2B5EF4-FFF2-40B4-BE49-F238E27FC236}">
                <a16:creationId xmlns:a16="http://schemas.microsoft.com/office/drawing/2014/main" id="{6AD21437-7722-5A4C-B25B-6B1C266A4761}"/>
              </a:ext>
            </a:extLst>
          </p:cNvPr>
          <p:cNvSpPr txBox="1"/>
          <p:nvPr/>
        </p:nvSpPr>
        <p:spPr>
          <a:xfrm>
            <a:off x="762000" y="3705067"/>
            <a:ext cx="1605568" cy="369332"/>
          </a:xfrm>
          <a:prstGeom prst="rect">
            <a:avLst/>
          </a:prstGeom>
          <a:noFill/>
        </p:spPr>
        <p:txBody>
          <a:bodyPr wrap="none" rtlCol="0">
            <a:spAutoFit/>
          </a:bodyPr>
          <a:lstStyle/>
          <a:p>
            <a:r>
              <a:rPr lang="en-US" dirty="0">
                <a:latin typeface="Avenir Book" panose="02000503020000020003" pitchFamily="2" charset="0"/>
              </a:rPr>
              <a:t>input features</a:t>
            </a:r>
          </a:p>
        </p:txBody>
      </p:sp>
      <p:cxnSp>
        <p:nvCxnSpPr>
          <p:cNvPr id="35" name="Straight Arrow Connector 34">
            <a:extLst>
              <a:ext uri="{FF2B5EF4-FFF2-40B4-BE49-F238E27FC236}">
                <a16:creationId xmlns:a16="http://schemas.microsoft.com/office/drawing/2014/main" id="{26098B09-688D-974E-BF32-6C7467B13AD7}"/>
              </a:ext>
            </a:extLst>
          </p:cNvPr>
          <p:cNvCxnSpPr>
            <a:cxnSpLocks/>
          </p:cNvCxnSpPr>
          <p:nvPr/>
        </p:nvCxnSpPr>
        <p:spPr>
          <a:xfrm flipV="1">
            <a:off x="810848" y="4096649"/>
            <a:ext cx="1530579" cy="6305"/>
          </a:xfrm>
          <a:prstGeom prst="straightConnector1">
            <a:avLst/>
          </a:prstGeom>
          <a:ln w="12700" cap="flat" cmpd="sng" algn="ctr">
            <a:solidFill>
              <a:schemeClr val="tx1"/>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23CDDD99-C877-8943-986D-BFF9A8820367}"/>
              </a:ext>
            </a:extLst>
          </p:cNvPr>
          <p:cNvSpPr txBox="1"/>
          <p:nvPr/>
        </p:nvSpPr>
        <p:spPr>
          <a:xfrm>
            <a:off x="4451407" y="4191736"/>
            <a:ext cx="449162" cy="369332"/>
          </a:xfrm>
          <a:prstGeom prst="rect">
            <a:avLst/>
          </a:prstGeom>
          <a:noFill/>
        </p:spPr>
        <p:txBody>
          <a:bodyPr wrap="none" rtlCol="0">
            <a:spAutoFit/>
          </a:bodyPr>
          <a:lstStyle/>
          <a:p>
            <a:r>
              <a:rPr lang="en-US" dirty="0">
                <a:latin typeface="Avenir Book" panose="02000503020000020003" pitchFamily="2" charset="0"/>
              </a:rPr>
              <a:t>no</a:t>
            </a:r>
          </a:p>
        </p:txBody>
      </p:sp>
      <p:sp>
        <p:nvSpPr>
          <p:cNvPr id="40" name="TextBox 39">
            <a:extLst>
              <a:ext uri="{FF2B5EF4-FFF2-40B4-BE49-F238E27FC236}">
                <a16:creationId xmlns:a16="http://schemas.microsoft.com/office/drawing/2014/main" id="{9DC7D947-56BD-A14F-A7E4-7A9C84353EDA}"/>
              </a:ext>
            </a:extLst>
          </p:cNvPr>
          <p:cNvSpPr txBox="1"/>
          <p:nvPr/>
        </p:nvSpPr>
        <p:spPr>
          <a:xfrm>
            <a:off x="4365387" y="3288873"/>
            <a:ext cx="1017266" cy="369332"/>
          </a:xfrm>
          <a:prstGeom prst="rect">
            <a:avLst/>
          </a:prstGeom>
          <a:noFill/>
        </p:spPr>
        <p:txBody>
          <a:bodyPr wrap="none" rtlCol="0">
            <a:spAutoFit/>
          </a:bodyPr>
          <a:lstStyle/>
          <a:p>
            <a:r>
              <a:rPr lang="en-US" dirty="0">
                <a:latin typeface="Avenir Book" panose="02000503020000020003" pitchFamily="2" charset="0"/>
              </a:rPr>
              <a:t>not sure</a:t>
            </a:r>
          </a:p>
        </p:txBody>
      </p:sp>
      <p:cxnSp>
        <p:nvCxnSpPr>
          <p:cNvPr id="41" name="Straight Arrow Connector 40">
            <a:extLst>
              <a:ext uri="{FF2B5EF4-FFF2-40B4-BE49-F238E27FC236}">
                <a16:creationId xmlns:a16="http://schemas.microsoft.com/office/drawing/2014/main" id="{316B0F32-8D20-0E46-B6C5-85D18A64E94B}"/>
              </a:ext>
            </a:extLst>
          </p:cNvPr>
          <p:cNvCxnSpPr>
            <a:cxnSpLocks/>
          </p:cNvCxnSpPr>
          <p:nvPr/>
        </p:nvCxnSpPr>
        <p:spPr>
          <a:xfrm>
            <a:off x="3136769" y="2784493"/>
            <a:ext cx="2448366" cy="1"/>
          </a:xfrm>
          <a:prstGeom prst="straightConnector1">
            <a:avLst/>
          </a:prstGeom>
          <a:ln w="12700" cap="flat" cmpd="sng" algn="ctr">
            <a:solidFill>
              <a:schemeClr val="tx1"/>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A388F807-85F7-8746-B3AD-CC3B98CB9574}"/>
              </a:ext>
            </a:extLst>
          </p:cNvPr>
          <p:cNvSpPr txBox="1"/>
          <p:nvPr/>
        </p:nvSpPr>
        <p:spPr>
          <a:xfrm>
            <a:off x="3059530" y="2375924"/>
            <a:ext cx="2199320" cy="369332"/>
          </a:xfrm>
          <a:prstGeom prst="rect">
            <a:avLst/>
          </a:prstGeom>
          <a:noFill/>
        </p:spPr>
        <p:txBody>
          <a:bodyPr wrap="none" rtlCol="0">
            <a:spAutoFit/>
          </a:bodyPr>
          <a:lstStyle/>
          <a:p>
            <a:r>
              <a:rPr lang="en-US" dirty="0">
                <a:latin typeface="Avenir Book" panose="02000503020000020003" pitchFamily="2" charset="0"/>
              </a:rPr>
              <a:t>more input features</a:t>
            </a:r>
          </a:p>
        </p:txBody>
      </p:sp>
      <p:sp>
        <p:nvSpPr>
          <p:cNvPr id="64" name="TextBox 63">
            <a:extLst>
              <a:ext uri="{FF2B5EF4-FFF2-40B4-BE49-F238E27FC236}">
                <a16:creationId xmlns:a16="http://schemas.microsoft.com/office/drawing/2014/main" id="{26DE1278-CA2E-4F40-A4F0-774BBBC6E774}"/>
              </a:ext>
            </a:extLst>
          </p:cNvPr>
          <p:cNvSpPr txBox="1"/>
          <p:nvPr/>
        </p:nvSpPr>
        <p:spPr>
          <a:xfrm>
            <a:off x="6777695" y="1578661"/>
            <a:ext cx="1017266" cy="369332"/>
          </a:xfrm>
          <a:prstGeom prst="rect">
            <a:avLst/>
          </a:prstGeom>
          <a:noFill/>
        </p:spPr>
        <p:txBody>
          <a:bodyPr wrap="none" rtlCol="0">
            <a:spAutoFit/>
          </a:bodyPr>
          <a:lstStyle/>
          <a:p>
            <a:r>
              <a:rPr lang="en-US" dirty="0">
                <a:latin typeface="Avenir Book" panose="02000503020000020003" pitchFamily="2" charset="0"/>
              </a:rPr>
              <a:t>not sure</a:t>
            </a:r>
          </a:p>
        </p:txBody>
      </p:sp>
      <p:sp>
        <p:nvSpPr>
          <p:cNvPr id="65" name="TextBox 64">
            <a:extLst>
              <a:ext uri="{FF2B5EF4-FFF2-40B4-BE49-F238E27FC236}">
                <a16:creationId xmlns:a16="http://schemas.microsoft.com/office/drawing/2014/main" id="{94E09A4B-64DC-BD40-A0D0-784FFB5F4414}"/>
              </a:ext>
            </a:extLst>
          </p:cNvPr>
          <p:cNvSpPr txBox="1"/>
          <p:nvPr/>
        </p:nvSpPr>
        <p:spPr>
          <a:xfrm>
            <a:off x="7448872" y="3614153"/>
            <a:ext cx="1017266" cy="369332"/>
          </a:xfrm>
          <a:prstGeom prst="rect">
            <a:avLst/>
          </a:prstGeom>
          <a:noFill/>
        </p:spPr>
        <p:txBody>
          <a:bodyPr wrap="none" rtlCol="0">
            <a:spAutoFit/>
          </a:bodyPr>
          <a:lstStyle/>
          <a:p>
            <a:r>
              <a:rPr lang="en-US" dirty="0">
                <a:latin typeface="Avenir Book" panose="02000503020000020003" pitchFamily="2" charset="0"/>
              </a:rPr>
              <a:t>not sure</a:t>
            </a:r>
          </a:p>
        </p:txBody>
      </p:sp>
      <p:sp>
        <p:nvSpPr>
          <p:cNvPr id="66" name="TextBox 65">
            <a:extLst>
              <a:ext uri="{FF2B5EF4-FFF2-40B4-BE49-F238E27FC236}">
                <a16:creationId xmlns:a16="http://schemas.microsoft.com/office/drawing/2014/main" id="{894EC356-8658-2044-97F2-444E6C915BB9}"/>
              </a:ext>
            </a:extLst>
          </p:cNvPr>
          <p:cNvSpPr txBox="1"/>
          <p:nvPr/>
        </p:nvSpPr>
        <p:spPr>
          <a:xfrm>
            <a:off x="7115173" y="4024983"/>
            <a:ext cx="2030668" cy="369332"/>
          </a:xfrm>
          <a:prstGeom prst="rect">
            <a:avLst/>
          </a:prstGeom>
          <a:noFill/>
        </p:spPr>
        <p:txBody>
          <a:bodyPr wrap="square" rtlCol="0">
            <a:spAutoFit/>
          </a:bodyPr>
          <a:lstStyle/>
          <a:p>
            <a:r>
              <a:rPr lang="en-US" dirty="0">
                <a:latin typeface="Avenir Book" panose="02000503020000020003" pitchFamily="2" charset="0"/>
              </a:rPr>
              <a:t>negative ADHD</a:t>
            </a:r>
          </a:p>
        </p:txBody>
      </p:sp>
      <p:sp>
        <p:nvSpPr>
          <p:cNvPr id="67" name="TextBox 66">
            <a:extLst>
              <a:ext uri="{FF2B5EF4-FFF2-40B4-BE49-F238E27FC236}">
                <a16:creationId xmlns:a16="http://schemas.microsoft.com/office/drawing/2014/main" id="{B6FF0F2C-66B7-A34B-BB89-D67BCC136540}"/>
              </a:ext>
            </a:extLst>
          </p:cNvPr>
          <p:cNvSpPr txBox="1"/>
          <p:nvPr/>
        </p:nvSpPr>
        <p:spPr>
          <a:xfrm>
            <a:off x="6477828" y="1371600"/>
            <a:ext cx="1307997" cy="369332"/>
          </a:xfrm>
          <a:prstGeom prst="rect">
            <a:avLst/>
          </a:prstGeom>
          <a:noFill/>
        </p:spPr>
        <p:txBody>
          <a:bodyPr wrap="square" rtlCol="0">
            <a:spAutoFit/>
          </a:bodyPr>
          <a:lstStyle/>
          <a:p>
            <a:r>
              <a:rPr lang="en-US" dirty="0">
                <a:latin typeface="Avenir Book" panose="02000503020000020003" pitchFamily="2" charset="0"/>
              </a:rPr>
              <a:t>ASD</a:t>
            </a:r>
          </a:p>
        </p:txBody>
      </p:sp>
      <p:sp>
        <p:nvSpPr>
          <p:cNvPr id="68" name="TextBox 67">
            <a:extLst>
              <a:ext uri="{FF2B5EF4-FFF2-40B4-BE49-F238E27FC236}">
                <a16:creationId xmlns:a16="http://schemas.microsoft.com/office/drawing/2014/main" id="{5E3314AF-DB68-CF47-9676-7CB4783115D3}"/>
              </a:ext>
            </a:extLst>
          </p:cNvPr>
          <p:cNvSpPr txBox="1"/>
          <p:nvPr/>
        </p:nvSpPr>
        <p:spPr>
          <a:xfrm>
            <a:off x="7183314" y="1878501"/>
            <a:ext cx="1817965" cy="369332"/>
          </a:xfrm>
          <a:prstGeom prst="rect">
            <a:avLst/>
          </a:prstGeom>
          <a:noFill/>
        </p:spPr>
        <p:txBody>
          <a:bodyPr wrap="square" rtlCol="0">
            <a:spAutoFit/>
          </a:bodyPr>
          <a:lstStyle/>
          <a:p>
            <a:r>
              <a:rPr lang="en-US" dirty="0">
                <a:latin typeface="Avenir Book" panose="02000503020000020003" pitchFamily="2" charset="0"/>
              </a:rPr>
              <a:t>negative ASD</a:t>
            </a:r>
          </a:p>
        </p:txBody>
      </p:sp>
      <p:sp>
        <p:nvSpPr>
          <p:cNvPr id="69" name="TextBox 68">
            <a:extLst>
              <a:ext uri="{FF2B5EF4-FFF2-40B4-BE49-F238E27FC236}">
                <a16:creationId xmlns:a16="http://schemas.microsoft.com/office/drawing/2014/main" id="{D3569208-2D6D-FA43-B841-0FE62C5F9D91}"/>
              </a:ext>
            </a:extLst>
          </p:cNvPr>
          <p:cNvSpPr txBox="1"/>
          <p:nvPr/>
        </p:nvSpPr>
        <p:spPr>
          <a:xfrm>
            <a:off x="7550318" y="3262284"/>
            <a:ext cx="1307997" cy="369332"/>
          </a:xfrm>
          <a:prstGeom prst="rect">
            <a:avLst/>
          </a:prstGeom>
          <a:noFill/>
        </p:spPr>
        <p:txBody>
          <a:bodyPr wrap="square" rtlCol="0">
            <a:spAutoFit/>
          </a:bodyPr>
          <a:lstStyle/>
          <a:p>
            <a:r>
              <a:rPr lang="en-US" dirty="0">
                <a:latin typeface="Avenir Book" panose="02000503020000020003" pitchFamily="2" charset="0"/>
              </a:rPr>
              <a:t>ADHD</a:t>
            </a:r>
          </a:p>
        </p:txBody>
      </p:sp>
      <p:sp>
        <p:nvSpPr>
          <p:cNvPr id="70" name="TextBox 69">
            <a:extLst>
              <a:ext uri="{FF2B5EF4-FFF2-40B4-BE49-F238E27FC236}">
                <a16:creationId xmlns:a16="http://schemas.microsoft.com/office/drawing/2014/main" id="{9429C725-7A32-8343-8293-CD7546305A91}"/>
              </a:ext>
            </a:extLst>
          </p:cNvPr>
          <p:cNvSpPr txBox="1"/>
          <p:nvPr/>
        </p:nvSpPr>
        <p:spPr>
          <a:xfrm>
            <a:off x="6294161" y="1956952"/>
            <a:ext cx="268879" cy="434532"/>
          </a:xfrm>
          <a:prstGeom prst="rect">
            <a:avLst/>
          </a:prstGeom>
          <a:noFill/>
          <a:ln>
            <a:noFill/>
          </a:ln>
        </p:spPr>
        <p:txBody>
          <a:bodyPr wrap="square" rtlCol="0">
            <a:spAutoFit/>
          </a:bodyPr>
          <a:lstStyle/>
          <a:p>
            <a:r>
              <a:rPr lang="en-US" sz="1400" b="1" dirty="0"/>
              <a:t>+</a:t>
            </a:r>
          </a:p>
        </p:txBody>
      </p:sp>
      <p:sp>
        <p:nvSpPr>
          <p:cNvPr id="71" name="TextBox 70">
            <a:extLst>
              <a:ext uri="{FF2B5EF4-FFF2-40B4-BE49-F238E27FC236}">
                <a16:creationId xmlns:a16="http://schemas.microsoft.com/office/drawing/2014/main" id="{B833DFE9-DDA3-0043-BBC0-49567C3D4CF4}"/>
              </a:ext>
            </a:extLst>
          </p:cNvPr>
          <p:cNvSpPr txBox="1"/>
          <p:nvPr/>
        </p:nvSpPr>
        <p:spPr>
          <a:xfrm>
            <a:off x="7078870" y="3168554"/>
            <a:ext cx="268879" cy="434532"/>
          </a:xfrm>
          <a:prstGeom prst="rect">
            <a:avLst/>
          </a:prstGeom>
          <a:noFill/>
          <a:ln>
            <a:noFill/>
          </a:ln>
        </p:spPr>
        <p:txBody>
          <a:bodyPr wrap="square" rtlCol="0">
            <a:spAutoFit/>
          </a:bodyPr>
          <a:lstStyle/>
          <a:p>
            <a:r>
              <a:rPr lang="en-US" sz="1400" b="1" dirty="0"/>
              <a:t>+</a:t>
            </a:r>
          </a:p>
        </p:txBody>
      </p:sp>
      <p:sp>
        <p:nvSpPr>
          <p:cNvPr id="72" name="TextBox 71">
            <a:extLst>
              <a:ext uri="{FF2B5EF4-FFF2-40B4-BE49-F238E27FC236}">
                <a16:creationId xmlns:a16="http://schemas.microsoft.com/office/drawing/2014/main" id="{8EBEB4F7-3F7A-8646-B498-509774FFB2AF}"/>
              </a:ext>
            </a:extLst>
          </p:cNvPr>
          <p:cNvSpPr txBox="1"/>
          <p:nvPr/>
        </p:nvSpPr>
        <p:spPr>
          <a:xfrm>
            <a:off x="6841428" y="2163483"/>
            <a:ext cx="234782" cy="434532"/>
          </a:xfrm>
          <a:prstGeom prst="rect">
            <a:avLst/>
          </a:prstGeom>
          <a:noFill/>
          <a:ln>
            <a:noFill/>
          </a:ln>
        </p:spPr>
        <p:txBody>
          <a:bodyPr wrap="square" rtlCol="0">
            <a:spAutoFit/>
          </a:bodyPr>
          <a:lstStyle/>
          <a:p>
            <a:r>
              <a:rPr lang="en-US" sz="1400" b="1" dirty="0"/>
              <a:t>-</a:t>
            </a:r>
          </a:p>
        </p:txBody>
      </p:sp>
      <p:sp>
        <p:nvSpPr>
          <p:cNvPr id="73" name="TextBox 72">
            <a:extLst>
              <a:ext uri="{FF2B5EF4-FFF2-40B4-BE49-F238E27FC236}">
                <a16:creationId xmlns:a16="http://schemas.microsoft.com/office/drawing/2014/main" id="{6BFB42F2-ED7A-0B47-A26E-AE9AD5C4D0D8}"/>
              </a:ext>
            </a:extLst>
          </p:cNvPr>
          <p:cNvSpPr txBox="1"/>
          <p:nvPr/>
        </p:nvSpPr>
        <p:spPr>
          <a:xfrm>
            <a:off x="6749846" y="3589886"/>
            <a:ext cx="234782" cy="434532"/>
          </a:xfrm>
          <a:prstGeom prst="rect">
            <a:avLst/>
          </a:prstGeom>
          <a:noFill/>
          <a:ln>
            <a:noFill/>
          </a:ln>
        </p:spPr>
        <p:txBody>
          <a:bodyPr wrap="square" rtlCol="0">
            <a:spAutoFit/>
          </a:bodyPr>
          <a:lstStyle/>
          <a:p>
            <a:r>
              <a:rPr lang="en-US" sz="1400" b="1" dirty="0"/>
              <a:t>-</a:t>
            </a:r>
          </a:p>
        </p:txBody>
      </p:sp>
      <p:sp>
        <p:nvSpPr>
          <p:cNvPr id="74" name="TextBox 73">
            <a:extLst>
              <a:ext uri="{FF2B5EF4-FFF2-40B4-BE49-F238E27FC236}">
                <a16:creationId xmlns:a16="http://schemas.microsoft.com/office/drawing/2014/main" id="{5054A3D2-C2F8-3343-AFE6-8072FBDAEAB3}"/>
              </a:ext>
            </a:extLst>
          </p:cNvPr>
          <p:cNvSpPr txBox="1"/>
          <p:nvPr/>
        </p:nvSpPr>
        <p:spPr>
          <a:xfrm>
            <a:off x="6509939" y="1989491"/>
            <a:ext cx="378404" cy="434532"/>
          </a:xfrm>
          <a:prstGeom prst="rect">
            <a:avLst/>
          </a:prstGeom>
          <a:noFill/>
          <a:ln>
            <a:noFill/>
          </a:ln>
        </p:spPr>
        <p:txBody>
          <a:bodyPr wrap="none" rtlCol="0">
            <a:spAutoFit/>
          </a:bodyPr>
          <a:lstStyle/>
          <a:p>
            <a:r>
              <a:rPr lang="en-US" sz="1400" b="1" dirty="0"/>
              <a:t>?</a:t>
            </a:r>
          </a:p>
        </p:txBody>
      </p:sp>
      <p:sp>
        <p:nvSpPr>
          <p:cNvPr id="75" name="TextBox 74">
            <a:extLst>
              <a:ext uri="{FF2B5EF4-FFF2-40B4-BE49-F238E27FC236}">
                <a16:creationId xmlns:a16="http://schemas.microsoft.com/office/drawing/2014/main" id="{6562C40E-7F69-B846-95D1-0A839255D992}"/>
              </a:ext>
            </a:extLst>
          </p:cNvPr>
          <p:cNvSpPr txBox="1"/>
          <p:nvPr/>
        </p:nvSpPr>
        <p:spPr>
          <a:xfrm>
            <a:off x="6989493" y="3371042"/>
            <a:ext cx="378404" cy="434532"/>
          </a:xfrm>
          <a:prstGeom prst="rect">
            <a:avLst/>
          </a:prstGeom>
          <a:noFill/>
          <a:ln>
            <a:noFill/>
          </a:ln>
        </p:spPr>
        <p:txBody>
          <a:bodyPr wrap="none" rtlCol="0">
            <a:spAutoFit/>
          </a:bodyPr>
          <a:lstStyle/>
          <a:p>
            <a:r>
              <a:rPr lang="en-US" sz="1400" b="1" dirty="0"/>
              <a:t>?</a:t>
            </a:r>
          </a:p>
        </p:txBody>
      </p:sp>
      <p:sp>
        <p:nvSpPr>
          <p:cNvPr id="56" name="Footer Placeholder 16">
            <a:extLst>
              <a:ext uri="{FF2B5EF4-FFF2-40B4-BE49-F238E27FC236}">
                <a16:creationId xmlns:a16="http://schemas.microsoft.com/office/drawing/2014/main" id="{7552AA61-029D-7345-84FC-243769D6D352}"/>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2715595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95400" y="1524000"/>
            <a:ext cx="10515600" cy="4351338"/>
          </a:xfrm>
        </p:spPr>
        <p:txBody>
          <a:bodyPr/>
          <a:lstStyle/>
          <a:p>
            <a:pPr marL="0" indent="0">
              <a:buNone/>
            </a:pPr>
            <a:endParaRPr lang="en-US" dirty="0"/>
          </a:p>
          <a:p>
            <a:endParaRPr lang="en-US" dirty="0"/>
          </a:p>
          <a:p>
            <a:pPr>
              <a:buNone/>
            </a:pPr>
            <a:r>
              <a:rPr lang="en-US" dirty="0"/>
              <a:t>   </a:t>
            </a:r>
          </a:p>
        </p:txBody>
      </p:sp>
      <p:pic>
        <p:nvPicPr>
          <p:cNvPr id="3" name="Picture 2">
            <a:extLst>
              <a:ext uri="{FF2B5EF4-FFF2-40B4-BE49-F238E27FC236}">
                <a16:creationId xmlns:a16="http://schemas.microsoft.com/office/drawing/2014/main" id="{EACA51B8-6EB9-DD40-99B1-62345C4A6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550188"/>
            <a:ext cx="9144000" cy="4472788"/>
          </a:xfrm>
          <a:prstGeom prst="rect">
            <a:avLst/>
          </a:prstGeom>
        </p:spPr>
      </p:pic>
      <p:grpSp>
        <p:nvGrpSpPr>
          <p:cNvPr id="6" name="Group 11">
            <a:extLst>
              <a:ext uri="{FF2B5EF4-FFF2-40B4-BE49-F238E27FC236}">
                <a16:creationId xmlns:a16="http://schemas.microsoft.com/office/drawing/2014/main" id="{78B18A76-9CDE-2246-9403-9A9F5DD0911B}"/>
              </a:ext>
            </a:extLst>
          </p:cNvPr>
          <p:cNvGrpSpPr/>
          <p:nvPr/>
        </p:nvGrpSpPr>
        <p:grpSpPr>
          <a:xfrm>
            <a:off x="978421" y="2517775"/>
            <a:ext cx="1307579" cy="1027916"/>
            <a:chOff x="3886199" y="742951"/>
            <a:chExt cx="4517257" cy="3551112"/>
          </a:xfrm>
        </p:grpSpPr>
        <p:pic>
          <p:nvPicPr>
            <p:cNvPr id="7" name="Picture 6" descr="13728386842707.jpg.jpg.jpg">
              <a:extLst>
                <a:ext uri="{FF2B5EF4-FFF2-40B4-BE49-F238E27FC236}">
                  <a16:creationId xmlns:a16="http://schemas.microsoft.com/office/drawing/2014/main" id="{D83D5FA6-2BD9-AA49-AA92-DD24286DD522}"/>
                </a:ext>
              </a:extLst>
            </p:cNvPr>
            <p:cNvPicPr>
              <a:picLocks noChangeAspect="1"/>
            </p:cNvPicPr>
            <p:nvPr/>
          </p:nvPicPr>
          <p:blipFill>
            <a:blip r:embed="rId4"/>
            <a:srcRect l="29114" r="26667"/>
            <a:stretch>
              <a:fillRect/>
            </a:stretch>
          </p:blipFill>
          <p:spPr>
            <a:xfrm rot="5400000">
              <a:off x="4369272" y="259878"/>
              <a:ext cx="3551112" cy="4517257"/>
            </a:xfrm>
            <a:prstGeom prst="rect">
              <a:avLst/>
            </a:prstGeom>
          </p:spPr>
        </p:pic>
        <p:pic>
          <p:nvPicPr>
            <p:cNvPr id="8" name="Picture 7" descr="Screen Shot 2017-10-10 at 3.09.10 PM.png">
              <a:extLst>
                <a:ext uri="{FF2B5EF4-FFF2-40B4-BE49-F238E27FC236}">
                  <a16:creationId xmlns:a16="http://schemas.microsoft.com/office/drawing/2014/main" id="{F7EBDFD4-9CF6-7243-83C3-26478DAB5C39}"/>
                </a:ext>
              </a:extLst>
            </p:cNvPr>
            <p:cNvPicPr>
              <a:picLocks noChangeAspect="1"/>
            </p:cNvPicPr>
            <p:nvPr/>
          </p:nvPicPr>
          <p:blipFill>
            <a:blip r:embed="rId5"/>
            <a:srcRect l="14063" r="10937"/>
            <a:stretch>
              <a:fillRect/>
            </a:stretch>
          </p:blipFill>
          <p:spPr>
            <a:xfrm>
              <a:off x="4343400" y="1123950"/>
              <a:ext cx="3657600" cy="2743200"/>
            </a:xfrm>
            <a:prstGeom prst="rect">
              <a:avLst/>
            </a:prstGeom>
          </p:spPr>
        </p:pic>
      </p:grpSp>
      <p:sp>
        <p:nvSpPr>
          <p:cNvPr id="9" name="Shape 596">
            <a:extLst>
              <a:ext uri="{FF2B5EF4-FFF2-40B4-BE49-F238E27FC236}">
                <a16:creationId xmlns:a16="http://schemas.microsoft.com/office/drawing/2014/main" id="{2DFECEC7-7BDF-FE49-82BC-040659F0983D}"/>
              </a:ext>
            </a:extLst>
          </p:cNvPr>
          <p:cNvSpPr/>
          <p:nvPr/>
        </p:nvSpPr>
        <p:spPr>
          <a:xfrm>
            <a:off x="978421" y="2273808"/>
            <a:ext cx="1209226" cy="246221"/>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 val="1"/>
            </a:ext>
          </a:extLst>
        </p:spPr>
        <p:txBody>
          <a:bodyPr wrap="square" lIns="45719" rIns="45719">
            <a:spAutoFit/>
          </a:bodyPr>
          <a:lstStyle/>
          <a:p>
            <a:pPr algn="ctr">
              <a:defRPr>
                <a:latin typeface="Brandon Grotesque Medium"/>
                <a:ea typeface="Brandon Grotesque Medium"/>
                <a:cs typeface="Brandon Grotesque Medium"/>
                <a:sym typeface="Brandon Grotesque Medium"/>
              </a:defRPr>
            </a:pPr>
            <a:r>
              <a:rPr lang="en-US" sz="1000" dirty="0">
                <a:latin typeface="Avenir Light"/>
                <a:cs typeface="Avenir Light"/>
              </a:rPr>
              <a:t>Interactive Sessions</a:t>
            </a:r>
            <a:endParaRPr sz="1000" dirty="0">
              <a:latin typeface="Avenir Light"/>
              <a:cs typeface="Avenir Light"/>
            </a:endParaRPr>
          </a:p>
        </p:txBody>
      </p:sp>
      <p:sp>
        <p:nvSpPr>
          <p:cNvPr id="10" name="Title 9">
            <a:extLst>
              <a:ext uri="{FF2B5EF4-FFF2-40B4-BE49-F238E27FC236}">
                <a16:creationId xmlns:a16="http://schemas.microsoft.com/office/drawing/2014/main" id="{2671CABA-D397-AC42-B0B5-6FBD26ED5A7C}"/>
              </a:ext>
            </a:extLst>
          </p:cNvPr>
          <p:cNvSpPr>
            <a:spLocks noGrp="1"/>
          </p:cNvSpPr>
          <p:nvPr>
            <p:ph type="title"/>
          </p:nvPr>
        </p:nvSpPr>
        <p:spPr/>
        <p:txBody>
          <a:bodyPr/>
          <a:lstStyle/>
          <a:p>
            <a:r>
              <a:rPr lang="en-US" dirty="0"/>
              <a:t>Perception module</a:t>
            </a:r>
          </a:p>
        </p:txBody>
      </p:sp>
      <p:sp>
        <p:nvSpPr>
          <p:cNvPr id="13" name="Footer Placeholder 16">
            <a:extLst>
              <a:ext uri="{FF2B5EF4-FFF2-40B4-BE49-F238E27FC236}">
                <a16:creationId xmlns:a16="http://schemas.microsoft.com/office/drawing/2014/main" id="{D4CD7D87-F2D2-2244-A9BC-F6CD88E41C4B}"/>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1339092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E51E8-293A-E249-9AAE-33F1E24A6352}"/>
              </a:ext>
            </a:extLst>
          </p:cNvPr>
          <p:cNvSpPr>
            <a:spLocks noGrp="1"/>
          </p:cNvSpPr>
          <p:nvPr>
            <p:ph type="title"/>
          </p:nvPr>
        </p:nvSpPr>
        <p:spPr/>
        <p:txBody>
          <a:bodyPr/>
          <a:lstStyle/>
          <a:p>
            <a:r>
              <a:rPr lang="en-US" dirty="0"/>
              <a:t>Underlying Behavioral Fingerprinting</a:t>
            </a:r>
          </a:p>
        </p:txBody>
      </p:sp>
      <p:pic>
        <p:nvPicPr>
          <p:cNvPr id="6" name="image21.png">
            <a:extLst>
              <a:ext uri="{FF2B5EF4-FFF2-40B4-BE49-F238E27FC236}">
                <a16:creationId xmlns:a16="http://schemas.microsoft.com/office/drawing/2014/main" id="{CC8F95DD-1F36-144E-8A84-A1178047E1DC}"/>
              </a:ext>
            </a:extLst>
          </p:cNvPr>
          <p:cNvPicPr>
            <a:picLocks noChangeAspect="1"/>
          </p:cNvPicPr>
          <p:nvPr/>
        </p:nvPicPr>
        <p:blipFill rotWithShape="1">
          <a:blip r:embed="rId3">
            <a:extLst/>
          </a:blip>
          <a:srcRect l="3328" t="10988" r="70497" b="25671"/>
          <a:stretch/>
        </p:blipFill>
        <p:spPr>
          <a:xfrm>
            <a:off x="838200" y="1752600"/>
            <a:ext cx="1066800" cy="1812574"/>
          </a:xfrm>
          <a:prstGeom prst="rect">
            <a:avLst/>
          </a:prstGeom>
          <a:ln w="12700">
            <a:miter lim="400000"/>
          </a:ln>
        </p:spPr>
      </p:pic>
      <p:pic>
        <p:nvPicPr>
          <p:cNvPr id="7" name="Picture 6" descr="IMG_3269.PNG">
            <a:extLst>
              <a:ext uri="{FF2B5EF4-FFF2-40B4-BE49-F238E27FC236}">
                <a16:creationId xmlns:a16="http://schemas.microsoft.com/office/drawing/2014/main" id="{D56E80E3-5F4F-3444-95AE-6A51A7F0B3F9}"/>
              </a:ext>
            </a:extLst>
          </p:cNvPr>
          <p:cNvPicPr>
            <a:picLocks noChangeAspect="1"/>
          </p:cNvPicPr>
          <p:nvPr/>
        </p:nvPicPr>
        <p:blipFill>
          <a:blip r:embed="rId4"/>
          <a:stretch>
            <a:fillRect/>
          </a:stretch>
        </p:blipFill>
        <p:spPr>
          <a:xfrm>
            <a:off x="990600" y="1981216"/>
            <a:ext cx="762000" cy="1355341"/>
          </a:xfrm>
          <a:prstGeom prst="rect">
            <a:avLst/>
          </a:prstGeom>
        </p:spPr>
      </p:pic>
      <p:cxnSp>
        <p:nvCxnSpPr>
          <p:cNvPr id="8" name="Straight Arrow Connector 7">
            <a:extLst>
              <a:ext uri="{FF2B5EF4-FFF2-40B4-BE49-F238E27FC236}">
                <a16:creationId xmlns:a16="http://schemas.microsoft.com/office/drawing/2014/main" id="{D5B4072A-7253-A84F-A738-91D864EEF907}"/>
              </a:ext>
            </a:extLst>
          </p:cNvPr>
          <p:cNvCxnSpPr>
            <a:cxnSpLocks/>
          </p:cNvCxnSpPr>
          <p:nvPr/>
        </p:nvCxnSpPr>
        <p:spPr>
          <a:xfrm>
            <a:off x="1905000" y="2741188"/>
            <a:ext cx="8763000" cy="0"/>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933758E-DD88-8446-ACF6-0A820EECC52B}"/>
              </a:ext>
            </a:extLst>
          </p:cNvPr>
          <p:cNvSpPr/>
          <p:nvPr/>
        </p:nvSpPr>
        <p:spPr>
          <a:xfrm>
            <a:off x="2133601" y="2513594"/>
            <a:ext cx="533400"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smile</a:t>
            </a:r>
          </a:p>
        </p:txBody>
      </p:sp>
      <p:sp>
        <p:nvSpPr>
          <p:cNvPr id="13" name="Rectangle 12">
            <a:extLst>
              <a:ext uri="{FF2B5EF4-FFF2-40B4-BE49-F238E27FC236}">
                <a16:creationId xmlns:a16="http://schemas.microsoft.com/office/drawing/2014/main" id="{430A2FE3-2D64-FF49-AD74-50F435E7B338}"/>
              </a:ext>
            </a:extLst>
          </p:cNvPr>
          <p:cNvSpPr/>
          <p:nvPr/>
        </p:nvSpPr>
        <p:spPr>
          <a:xfrm>
            <a:off x="3048000" y="2513594"/>
            <a:ext cx="533400"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shrug</a:t>
            </a:r>
          </a:p>
        </p:txBody>
      </p:sp>
      <p:sp>
        <p:nvSpPr>
          <p:cNvPr id="14" name="Rectangle 13">
            <a:extLst>
              <a:ext uri="{FF2B5EF4-FFF2-40B4-BE49-F238E27FC236}">
                <a16:creationId xmlns:a16="http://schemas.microsoft.com/office/drawing/2014/main" id="{2B0B34C3-42F3-3243-B11E-6AB1098BBCCC}"/>
              </a:ext>
            </a:extLst>
          </p:cNvPr>
          <p:cNvSpPr/>
          <p:nvPr/>
        </p:nvSpPr>
        <p:spPr>
          <a:xfrm>
            <a:off x="2386446" y="2741187"/>
            <a:ext cx="2074718"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eye contact</a:t>
            </a:r>
          </a:p>
        </p:txBody>
      </p:sp>
      <p:sp>
        <p:nvSpPr>
          <p:cNvPr id="15" name="Rectangle 14">
            <a:extLst>
              <a:ext uri="{FF2B5EF4-FFF2-40B4-BE49-F238E27FC236}">
                <a16:creationId xmlns:a16="http://schemas.microsoft.com/office/drawing/2014/main" id="{1EF2CD3D-2DD9-E749-9B9F-A1BC862D7B78}"/>
              </a:ext>
            </a:extLst>
          </p:cNvPr>
          <p:cNvSpPr/>
          <p:nvPr/>
        </p:nvSpPr>
        <p:spPr>
          <a:xfrm>
            <a:off x="6172200" y="2741187"/>
            <a:ext cx="2074718"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eye contact</a:t>
            </a:r>
          </a:p>
        </p:txBody>
      </p:sp>
      <p:sp>
        <p:nvSpPr>
          <p:cNvPr id="16" name="Rectangle 15">
            <a:extLst>
              <a:ext uri="{FF2B5EF4-FFF2-40B4-BE49-F238E27FC236}">
                <a16:creationId xmlns:a16="http://schemas.microsoft.com/office/drawing/2014/main" id="{839E4B5F-77F3-664F-A2A4-865E9DC659F6}"/>
              </a:ext>
            </a:extLst>
          </p:cNvPr>
          <p:cNvSpPr/>
          <p:nvPr/>
        </p:nvSpPr>
        <p:spPr>
          <a:xfrm>
            <a:off x="9490364" y="2741187"/>
            <a:ext cx="990600"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eye contact</a:t>
            </a:r>
          </a:p>
        </p:txBody>
      </p:sp>
      <p:sp>
        <p:nvSpPr>
          <p:cNvPr id="17" name="Rectangle 16">
            <a:extLst>
              <a:ext uri="{FF2B5EF4-FFF2-40B4-BE49-F238E27FC236}">
                <a16:creationId xmlns:a16="http://schemas.microsoft.com/office/drawing/2014/main" id="{E7F3C6B8-35D1-4F4F-A78B-7D30C9777B02}"/>
              </a:ext>
            </a:extLst>
          </p:cNvPr>
          <p:cNvSpPr/>
          <p:nvPr/>
        </p:nvSpPr>
        <p:spPr>
          <a:xfrm>
            <a:off x="7777595" y="2513594"/>
            <a:ext cx="727364"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laugh</a:t>
            </a:r>
          </a:p>
        </p:txBody>
      </p:sp>
      <p:sp>
        <p:nvSpPr>
          <p:cNvPr id="18" name="Rectangle 17">
            <a:extLst>
              <a:ext uri="{FF2B5EF4-FFF2-40B4-BE49-F238E27FC236}">
                <a16:creationId xmlns:a16="http://schemas.microsoft.com/office/drawing/2014/main" id="{BDC460BC-9A60-D146-B49E-90CD2D8EBEB5}"/>
              </a:ext>
            </a:extLst>
          </p:cNvPr>
          <p:cNvSpPr/>
          <p:nvPr/>
        </p:nvSpPr>
        <p:spPr>
          <a:xfrm>
            <a:off x="4231698" y="2513594"/>
            <a:ext cx="533400"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point</a:t>
            </a:r>
          </a:p>
        </p:txBody>
      </p:sp>
      <p:sp>
        <p:nvSpPr>
          <p:cNvPr id="19" name="Rectangle 18">
            <a:extLst>
              <a:ext uri="{FF2B5EF4-FFF2-40B4-BE49-F238E27FC236}">
                <a16:creationId xmlns:a16="http://schemas.microsoft.com/office/drawing/2014/main" id="{0E97D916-9A62-CC40-B315-E8C8A4AFB4D1}"/>
              </a:ext>
            </a:extLst>
          </p:cNvPr>
          <p:cNvSpPr/>
          <p:nvPr/>
        </p:nvSpPr>
        <p:spPr>
          <a:xfrm>
            <a:off x="8739621" y="2513594"/>
            <a:ext cx="533400"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point</a:t>
            </a:r>
          </a:p>
        </p:txBody>
      </p:sp>
      <p:sp>
        <p:nvSpPr>
          <p:cNvPr id="20" name="Rectangle 19">
            <a:extLst>
              <a:ext uri="{FF2B5EF4-FFF2-40B4-BE49-F238E27FC236}">
                <a16:creationId xmlns:a16="http://schemas.microsoft.com/office/drawing/2014/main" id="{30A9B0E0-1EA5-564E-A6F4-71F95BBD70C0}"/>
              </a:ext>
            </a:extLst>
          </p:cNvPr>
          <p:cNvSpPr/>
          <p:nvPr/>
        </p:nvSpPr>
        <p:spPr>
          <a:xfrm>
            <a:off x="6172200" y="2513594"/>
            <a:ext cx="640339"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surprise</a:t>
            </a:r>
          </a:p>
        </p:txBody>
      </p:sp>
      <p:sp>
        <p:nvSpPr>
          <p:cNvPr id="21" name="Rectangle 20">
            <a:extLst>
              <a:ext uri="{FF2B5EF4-FFF2-40B4-BE49-F238E27FC236}">
                <a16:creationId xmlns:a16="http://schemas.microsoft.com/office/drawing/2014/main" id="{C641ECA4-E89A-9D49-9438-4BD0A54B9AE0}"/>
              </a:ext>
            </a:extLst>
          </p:cNvPr>
          <p:cNvSpPr/>
          <p:nvPr/>
        </p:nvSpPr>
        <p:spPr>
          <a:xfrm>
            <a:off x="3247592" y="2286000"/>
            <a:ext cx="2619808"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speech</a:t>
            </a:r>
          </a:p>
        </p:txBody>
      </p:sp>
      <p:sp>
        <p:nvSpPr>
          <p:cNvPr id="22" name="Rectangle 21">
            <a:extLst>
              <a:ext uri="{FF2B5EF4-FFF2-40B4-BE49-F238E27FC236}">
                <a16:creationId xmlns:a16="http://schemas.microsoft.com/office/drawing/2014/main" id="{299E8CA0-1AE6-A54D-85D4-220F96448107}"/>
              </a:ext>
            </a:extLst>
          </p:cNvPr>
          <p:cNvSpPr/>
          <p:nvPr/>
        </p:nvSpPr>
        <p:spPr>
          <a:xfrm>
            <a:off x="6812539" y="2293108"/>
            <a:ext cx="965056"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speech</a:t>
            </a:r>
          </a:p>
        </p:txBody>
      </p:sp>
      <p:sp>
        <p:nvSpPr>
          <p:cNvPr id="23" name="Rectangle 22">
            <a:extLst>
              <a:ext uri="{FF2B5EF4-FFF2-40B4-BE49-F238E27FC236}">
                <a16:creationId xmlns:a16="http://schemas.microsoft.com/office/drawing/2014/main" id="{DE99C83C-43A2-5842-973B-01482498DA9D}"/>
              </a:ext>
            </a:extLst>
          </p:cNvPr>
          <p:cNvSpPr/>
          <p:nvPr/>
        </p:nvSpPr>
        <p:spPr>
          <a:xfrm>
            <a:off x="8504959" y="2286000"/>
            <a:ext cx="1976005"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speech</a:t>
            </a:r>
          </a:p>
        </p:txBody>
      </p:sp>
      <p:cxnSp>
        <p:nvCxnSpPr>
          <p:cNvPr id="24" name="Straight Arrow Connector 23">
            <a:extLst>
              <a:ext uri="{FF2B5EF4-FFF2-40B4-BE49-F238E27FC236}">
                <a16:creationId xmlns:a16="http://schemas.microsoft.com/office/drawing/2014/main" id="{71B07BA0-37FA-E74D-A9D4-D47E54C89CEC}"/>
              </a:ext>
            </a:extLst>
          </p:cNvPr>
          <p:cNvCxnSpPr>
            <a:cxnSpLocks/>
          </p:cNvCxnSpPr>
          <p:nvPr/>
        </p:nvCxnSpPr>
        <p:spPr>
          <a:xfrm>
            <a:off x="1905000" y="2520701"/>
            <a:ext cx="8763000" cy="0"/>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E6FC5C6-10EE-344D-AEFE-720133F43C24}"/>
              </a:ext>
            </a:extLst>
          </p:cNvPr>
          <p:cNvSpPr txBox="1"/>
          <p:nvPr/>
        </p:nvSpPr>
        <p:spPr>
          <a:xfrm>
            <a:off x="10712164" y="2482741"/>
            <a:ext cx="489236" cy="276999"/>
          </a:xfrm>
          <a:prstGeom prst="rect">
            <a:avLst/>
          </a:prstGeom>
          <a:noFill/>
        </p:spPr>
        <p:txBody>
          <a:bodyPr wrap="none" rtlCol="0">
            <a:spAutoFit/>
          </a:bodyPr>
          <a:lstStyle/>
          <a:p>
            <a:r>
              <a:rPr lang="en-US" sz="1200" dirty="0">
                <a:latin typeface="Avenir Book" panose="02000503020000020003" pitchFamily="2" charset="0"/>
              </a:rPr>
              <a:t>time</a:t>
            </a:r>
          </a:p>
        </p:txBody>
      </p:sp>
      <p:cxnSp>
        <p:nvCxnSpPr>
          <p:cNvPr id="26" name="Straight Arrow Connector 25">
            <a:extLst>
              <a:ext uri="{FF2B5EF4-FFF2-40B4-BE49-F238E27FC236}">
                <a16:creationId xmlns:a16="http://schemas.microsoft.com/office/drawing/2014/main" id="{3BC2DF20-B9AE-A44E-BE91-B7BECB596EEC}"/>
              </a:ext>
            </a:extLst>
          </p:cNvPr>
          <p:cNvCxnSpPr>
            <a:cxnSpLocks/>
          </p:cNvCxnSpPr>
          <p:nvPr/>
        </p:nvCxnSpPr>
        <p:spPr>
          <a:xfrm>
            <a:off x="1905000" y="2968780"/>
            <a:ext cx="8763000" cy="0"/>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AB17969-4DFD-C940-99D4-B272FA2CADFB}"/>
              </a:ext>
            </a:extLst>
          </p:cNvPr>
          <p:cNvCxnSpPr>
            <a:cxnSpLocks/>
          </p:cNvCxnSpPr>
          <p:nvPr/>
        </p:nvCxnSpPr>
        <p:spPr>
          <a:xfrm>
            <a:off x="1905000" y="2286000"/>
            <a:ext cx="8763000" cy="0"/>
          </a:xfrm>
          <a:prstGeom prst="straightConnector1">
            <a:avLst/>
          </a:prstGeom>
          <a:ln>
            <a:solidFill>
              <a:srgbClr val="1EBEBC"/>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38CFC930-A2AC-CE4E-8A71-878D3A3714B9}"/>
              </a:ext>
            </a:extLst>
          </p:cNvPr>
          <p:cNvSpPr/>
          <p:nvPr/>
        </p:nvSpPr>
        <p:spPr>
          <a:xfrm>
            <a:off x="5171210" y="2520700"/>
            <a:ext cx="533400"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stand</a:t>
            </a:r>
          </a:p>
        </p:txBody>
      </p:sp>
      <p:sp>
        <p:nvSpPr>
          <p:cNvPr id="29" name="Rectangle 28">
            <a:extLst>
              <a:ext uri="{FF2B5EF4-FFF2-40B4-BE49-F238E27FC236}">
                <a16:creationId xmlns:a16="http://schemas.microsoft.com/office/drawing/2014/main" id="{E7F49CC1-636B-4746-955A-D8512CF36C55}"/>
              </a:ext>
            </a:extLst>
          </p:cNvPr>
          <p:cNvSpPr/>
          <p:nvPr/>
        </p:nvSpPr>
        <p:spPr>
          <a:xfrm>
            <a:off x="9558336" y="2513592"/>
            <a:ext cx="533400" cy="227593"/>
          </a:xfrm>
          <a:prstGeom prst="rect">
            <a:avLst/>
          </a:prstGeom>
          <a:solidFill>
            <a:srgbClr val="1EB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venir Light"/>
                <a:cs typeface="Avenir Light"/>
              </a:rPr>
              <a:t>sit</a:t>
            </a:r>
          </a:p>
        </p:txBody>
      </p:sp>
      <p:sp>
        <p:nvSpPr>
          <p:cNvPr id="30" name="Text Placeholder 2">
            <a:extLst>
              <a:ext uri="{FF2B5EF4-FFF2-40B4-BE49-F238E27FC236}">
                <a16:creationId xmlns:a16="http://schemas.microsoft.com/office/drawing/2014/main" id="{C46497E0-8887-FA41-AEEE-5883EA13FD17}"/>
              </a:ext>
            </a:extLst>
          </p:cNvPr>
          <p:cNvSpPr txBox="1">
            <a:spLocks/>
          </p:cNvSpPr>
          <p:nvPr/>
        </p:nvSpPr>
        <p:spPr>
          <a:xfrm>
            <a:off x="3276599" y="3556024"/>
            <a:ext cx="1143001" cy="181257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dirty="0">
                <a:solidFill>
                  <a:schemeClr val="tx1"/>
                </a:solidFill>
              </a:rPr>
              <a:t>size of vocab</a:t>
            </a:r>
          </a:p>
          <a:p>
            <a:pPr algn="l">
              <a:spcBef>
                <a:spcPts val="1200"/>
              </a:spcBef>
              <a:buClr>
                <a:schemeClr val="bg1"/>
              </a:buClr>
              <a:buSzPct val="105000"/>
            </a:pPr>
            <a:r>
              <a:rPr lang="en-US" dirty="0">
                <a:solidFill>
                  <a:schemeClr val="tx1"/>
                </a:solidFill>
              </a:rPr>
              <a:t>intonation</a:t>
            </a:r>
          </a:p>
          <a:p>
            <a:pPr algn="l">
              <a:spcBef>
                <a:spcPts val="1200"/>
              </a:spcBef>
              <a:buClr>
                <a:schemeClr val="bg1"/>
              </a:buClr>
              <a:buSzPct val="105000"/>
            </a:pPr>
            <a:r>
              <a:rPr lang="en-US" dirty="0">
                <a:solidFill>
                  <a:schemeClr val="tx1"/>
                </a:solidFill>
              </a:rPr>
              <a:t>conversational rapport</a:t>
            </a:r>
          </a:p>
          <a:p>
            <a:pPr algn="l">
              <a:spcBef>
                <a:spcPts val="1200"/>
              </a:spcBef>
              <a:buClr>
                <a:schemeClr val="bg1"/>
              </a:buClr>
              <a:buSzPct val="105000"/>
            </a:pPr>
            <a:r>
              <a:rPr lang="en-US" dirty="0">
                <a:solidFill>
                  <a:schemeClr val="tx1"/>
                </a:solidFill>
              </a:rPr>
              <a:t>…</a:t>
            </a:r>
          </a:p>
        </p:txBody>
      </p:sp>
      <p:sp>
        <p:nvSpPr>
          <p:cNvPr id="32" name="Double Brace 31">
            <a:extLst>
              <a:ext uri="{FF2B5EF4-FFF2-40B4-BE49-F238E27FC236}">
                <a16:creationId xmlns:a16="http://schemas.microsoft.com/office/drawing/2014/main" id="{4A8C9C2C-41F9-0B47-A22B-BBB50B49D0C7}"/>
              </a:ext>
            </a:extLst>
          </p:cNvPr>
          <p:cNvSpPr/>
          <p:nvPr/>
        </p:nvSpPr>
        <p:spPr>
          <a:xfrm>
            <a:off x="3048000" y="3565174"/>
            <a:ext cx="1524000" cy="1828800"/>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B2F55FE-F6E9-ED48-8801-6B081151FCFC}"/>
              </a:ext>
            </a:extLst>
          </p:cNvPr>
          <p:cNvCxnSpPr>
            <a:cxnSpLocks/>
            <a:endCxn id="32" idx="1"/>
          </p:cNvCxnSpPr>
          <p:nvPr/>
        </p:nvCxnSpPr>
        <p:spPr>
          <a:xfrm rot="16200000" flipH="1">
            <a:off x="2138816" y="3570390"/>
            <a:ext cx="1431574" cy="386794"/>
          </a:xfrm>
          <a:prstGeom prst="bentConnector2">
            <a:avLst/>
          </a:prstGeom>
          <a:ln>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10F59DF5-38B2-0648-9CED-A434EC6FD3B1}"/>
              </a:ext>
            </a:extLst>
          </p:cNvPr>
          <p:cNvSpPr txBox="1">
            <a:spLocks/>
          </p:cNvSpPr>
          <p:nvPr/>
        </p:nvSpPr>
        <p:spPr>
          <a:xfrm>
            <a:off x="5679797" y="3565008"/>
            <a:ext cx="1143001" cy="181257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dirty="0">
                <a:solidFill>
                  <a:schemeClr val="tx1"/>
                </a:solidFill>
              </a:rPr>
              <a:t>quality of eye contact</a:t>
            </a:r>
          </a:p>
          <a:p>
            <a:pPr algn="l">
              <a:spcBef>
                <a:spcPts val="1200"/>
              </a:spcBef>
              <a:buClr>
                <a:schemeClr val="bg1"/>
              </a:buClr>
              <a:buSzPct val="105000"/>
            </a:pPr>
            <a:r>
              <a:rPr lang="en-US" dirty="0">
                <a:solidFill>
                  <a:schemeClr val="tx1"/>
                </a:solidFill>
              </a:rPr>
              <a:t>variable facial expression</a:t>
            </a:r>
          </a:p>
          <a:p>
            <a:pPr algn="l">
              <a:spcBef>
                <a:spcPts val="1200"/>
              </a:spcBef>
              <a:buClr>
                <a:schemeClr val="bg1"/>
              </a:buClr>
              <a:buSzPct val="105000"/>
            </a:pPr>
            <a:r>
              <a:rPr lang="en-US" dirty="0">
                <a:solidFill>
                  <a:schemeClr val="tx1"/>
                </a:solidFill>
              </a:rPr>
              <a:t>pointing</a:t>
            </a:r>
          </a:p>
          <a:p>
            <a:pPr algn="l">
              <a:spcBef>
                <a:spcPts val="1200"/>
              </a:spcBef>
              <a:buClr>
                <a:schemeClr val="bg1"/>
              </a:buClr>
              <a:buSzPct val="105000"/>
            </a:pPr>
            <a:r>
              <a:rPr lang="en-US" dirty="0">
                <a:solidFill>
                  <a:schemeClr val="tx1"/>
                </a:solidFill>
              </a:rPr>
              <a:t>…</a:t>
            </a:r>
          </a:p>
        </p:txBody>
      </p:sp>
      <p:sp>
        <p:nvSpPr>
          <p:cNvPr id="39" name="Double Brace 38">
            <a:extLst>
              <a:ext uri="{FF2B5EF4-FFF2-40B4-BE49-F238E27FC236}">
                <a16:creationId xmlns:a16="http://schemas.microsoft.com/office/drawing/2014/main" id="{C77C6EBE-97F7-DE4A-B5B9-B29FACE8AB26}"/>
              </a:ext>
            </a:extLst>
          </p:cNvPr>
          <p:cNvSpPr/>
          <p:nvPr/>
        </p:nvSpPr>
        <p:spPr>
          <a:xfrm>
            <a:off x="5451198" y="3574158"/>
            <a:ext cx="1524000" cy="1828800"/>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Elbow Connector 39">
            <a:extLst>
              <a:ext uri="{FF2B5EF4-FFF2-40B4-BE49-F238E27FC236}">
                <a16:creationId xmlns:a16="http://schemas.microsoft.com/office/drawing/2014/main" id="{D22F5497-B9E3-7E45-82E9-72B9169A095E}"/>
              </a:ext>
            </a:extLst>
          </p:cNvPr>
          <p:cNvCxnSpPr>
            <a:cxnSpLocks/>
            <a:endCxn id="39" idx="1"/>
          </p:cNvCxnSpPr>
          <p:nvPr/>
        </p:nvCxnSpPr>
        <p:spPr>
          <a:xfrm rot="16200000" flipH="1">
            <a:off x="4542014" y="3579374"/>
            <a:ext cx="1431574" cy="386794"/>
          </a:xfrm>
          <a:prstGeom prst="bentConnector2">
            <a:avLst/>
          </a:prstGeom>
          <a:ln>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8671909D-EFD3-A945-956A-B1C4CD3F0BDA}"/>
              </a:ext>
            </a:extLst>
          </p:cNvPr>
          <p:cNvSpPr txBox="1">
            <a:spLocks/>
          </p:cNvSpPr>
          <p:nvPr/>
        </p:nvSpPr>
        <p:spPr>
          <a:xfrm>
            <a:off x="8278347" y="3565008"/>
            <a:ext cx="1143001" cy="181257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dirty="0">
                <a:solidFill>
                  <a:schemeClr val="tx1"/>
                </a:solidFill>
              </a:rPr>
              <a:t>level of engagement</a:t>
            </a:r>
          </a:p>
          <a:p>
            <a:pPr algn="l">
              <a:spcBef>
                <a:spcPts val="1200"/>
              </a:spcBef>
              <a:buClr>
                <a:schemeClr val="bg1"/>
              </a:buClr>
              <a:buSzPct val="105000"/>
            </a:pPr>
            <a:r>
              <a:rPr lang="en-US" dirty="0">
                <a:solidFill>
                  <a:schemeClr val="tx1"/>
                </a:solidFill>
              </a:rPr>
              <a:t>attention span</a:t>
            </a:r>
          </a:p>
          <a:p>
            <a:pPr algn="l">
              <a:spcBef>
                <a:spcPts val="1200"/>
              </a:spcBef>
              <a:buClr>
                <a:schemeClr val="bg1"/>
              </a:buClr>
              <a:buSzPct val="105000"/>
            </a:pPr>
            <a:r>
              <a:rPr lang="en-US" dirty="0">
                <a:solidFill>
                  <a:schemeClr val="tx1"/>
                </a:solidFill>
              </a:rPr>
              <a:t>sharing enjoyment</a:t>
            </a:r>
          </a:p>
          <a:p>
            <a:pPr algn="l">
              <a:spcBef>
                <a:spcPts val="1200"/>
              </a:spcBef>
              <a:buClr>
                <a:schemeClr val="bg1"/>
              </a:buClr>
              <a:buSzPct val="105000"/>
            </a:pPr>
            <a:r>
              <a:rPr lang="en-US" dirty="0">
                <a:solidFill>
                  <a:schemeClr val="tx1"/>
                </a:solidFill>
              </a:rPr>
              <a:t>…</a:t>
            </a:r>
          </a:p>
        </p:txBody>
      </p:sp>
      <p:sp>
        <p:nvSpPr>
          <p:cNvPr id="42" name="Double Brace 41">
            <a:extLst>
              <a:ext uri="{FF2B5EF4-FFF2-40B4-BE49-F238E27FC236}">
                <a16:creationId xmlns:a16="http://schemas.microsoft.com/office/drawing/2014/main" id="{CC3430F8-6DCC-B249-8785-7AF0849FC365}"/>
              </a:ext>
            </a:extLst>
          </p:cNvPr>
          <p:cNvSpPr/>
          <p:nvPr/>
        </p:nvSpPr>
        <p:spPr>
          <a:xfrm>
            <a:off x="8049748" y="3574158"/>
            <a:ext cx="1524000" cy="1828800"/>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Elbow Connector 42">
            <a:extLst>
              <a:ext uri="{FF2B5EF4-FFF2-40B4-BE49-F238E27FC236}">
                <a16:creationId xmlns:a16="http://schemas.microsoft.com/office/drawing/2014/main" id="{F290AE40-610C-D847-82A9-9E3A4A4988B6}"/>
              </a:ext>
            </a:extLst>
          </p:cNvPr>
          <p:cNvCxnSpPr>
            <a:cxnSpLocks/>
            <a:endCxn id="42" idx="1"/>
          </p:cNvCxnSpPr>
          <p:nvPr/>
        </p:nvCxnSpPr>
        <p:spPr>
          <a:xfrm rot="16200000" flipH="1">
            <a:off x="7140564" y="3579374"/>
            <a:ext cx="1431574" cy="386794"/>
          </a:xfrm>
          <a:prstGeom prst="bentConnector2">
            <a:avLst/>
          </a:prstGeom>
          <a:ln>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6377EB9D-A18C-F944-B8A3-C7239A85DA05}"/>
              </a:ext>
            </a:extLst>
          </p:cNvPr>
          <p:cNvCxnSpPr>
            <a:cxnSpLocks/>
            <a:stCxn id="38" idx="2"/>
            <a:endCxn id="41" idx="2"/>
          </p:cNvCxnSpPr>
          <p:nvPr/>
        </p:nvCxnSpPr>
        <p:spPr>
          <a:xfrm rot="16200000" flipH="1">
            <a:off x="7550573" y="4078306"/>
            <a:ext cx="12700" cy="2598550"/>
          </a:xfrm>
          <a:prstGeom prst="bentConnector3">
            <a:avLst>
              <a:gd name="adj1" fmla="val 1698118"/>
            </a:avLst>
          </a:prstGeom>
          <a:ln>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39F8117-0F0F-704F-BEC8-B3E9745511F8}"/>
              </a:ext>
            </a:extLst>
          </p:cNvPr>
          <p:cNvCxnSpPr>
            <a:cxnSpLocks/>
            <a:stCxn id="30" idx="2"/>
            <a:endCxn id="41" idx="2"/>
          </p:cNvCxnSpPr>
          <p:nvPr/>
        </p:nvCxnSpPr>
        <p:spPr>
          <a:xfrm rot="16200000" flipH="1">
            <a:off x="6344482" y="2872215"/>
            <a:ext cx="8984" cy="5001748"/>
          </a:xfrm>
          <a:prstGeom prst="bentConnector3">
            <a:avLst>
              <a:gd name="adj1" fmla="val 3611242"/>
            </a:avLst>
          </a:prstGeom>
          <a:ln>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4055C55-D6F0-EB4E-B828-D7132EBD557B}"/>
              </a:ext>
            </a:extLst>
          </p:cNvPr>
          <p:cNvSpPr txBox="1"/>
          <p:nvPr/>
        </p:nvSpPr>
        <p:spPr>
          <a:xfrm>
            <a:off x="3009987" y="3189928"/>
            <a:ext cx="1676224" cy="307777"/>
          </a:xfrm>
          <a:prstGeom prst="rect">
            <a:avLst/>
          </a:prstGeom>
          <a:noFill/>
        </p:spPr>
        <p:txBody>
          <a:bodyPr wrap="square" rtlCol="0">
            <a:spAutoFit/>
          </a:bodyPr>
          <a:lstStyle/>
          <a:p>
            <a:pPr algn="ctr"/>
            <a:r>
              <a:rPr lang="en-US" sz="1400" dirty="0">
                <a:latin typeface="Avenir Book" panose="02000503020000020003" pitchFamily="2" charset="0"/>
              </a:rPr>
              <a:t>audio features</a:t>
            </a:r>
          </a:p>
        </p:txBody>
      </p:sp>
      <p:sp>
        <p:nvSpPr>
          <p:cNvPr id="57" name="TextBox 56">
            <a:extLst>
              <a:ext uri="{FF2B5EF4-FFF2-40B4-BE49-F238E27FC236}">
                <a16:creationId xmlns:a16="http://schemas.microsoft.com/office/drawing/2014/main" id="{58D57EC4-D393-3046-A20D-8BAB72AD8722}"/>
              </a:ext>
            </a:extLst>
          </p:cNvPr>
          <p:cNvSpPr txBox="1"/>
          <p:nvPr/>
        </p:nvSpPr>
        <p:spPr>
          <a:xfrm>
            <a:off x="5437910" y="3247354"/>
            <a:ext cx="1676224" cy="307777"/>
          </a:xfrm>
          <a:prstGeom prst="rect">
            <a:avLst/>
          </a:prstGeom>
          <a:noFill/>
        </p:spPr>
        <p:txBody>
          <a:bodyPr wrap="square" rtlCol="0">
            <a:spAutoFit/>
          </a:bodyPr>
          <a:lstStyle/>
          <a:p>
            <a:pPr algn="ctr"/>
            <a:r>
              <a:rPr lang="en-US" sz="1400" dirty="0">
                <a:latin typeface="Avenir Book" panose="02000503020000020003" pitchFamily="2" charset="0"/>
              </a:rPr>
              <a:t>video features</a:t>
            </a:r>
          </a:p>
        </p:txBody>
      </p:sp>
      <p:sp>
        <p:nvSpPr>
          <p:cNvPr id="58" name="TextBox 57">
            <a:extLst>
              <a:ext uri="{FF2B5EF4-FFF2-40B4-BE49-F238E27FC236}">
                <a16:creationId xmlns:a16="http://schemas.microsoft.com/office/drawing/2014/main" id="{B9399436-8AC2-0C4A-AB90-26CCCDFBFB20}"/>
              </a:ext>
            </a:extLst>
          </p:cNvPr>
          <p:cNvSpPr txBox="1"/>
          <p:nvPr/>
        </p:nvSpPr>
        <p:spPr>
          <a:xfrm>
            <a:off x="7786345" y="3257231"/>
            <a:ext cx="2125878" cy="307777"/>
          </a:xfrm>
          <a:prstGeom prst="rect">
            <a:avLst/>
          </a:prstGeom>
          <a:noFill/>
        </p:spPr>
        <p:txBody>
          <a:bodyPr wrap="square" rtlCol="0">
            <a:spAutoFit/>
          </a:bodyPr>
          <a:lstStyle/>
          <a:p>
            <a:pPr algn="ctr"/>
            <a:r>
              <a:rPr lang="en-US" sz="1400" dirty="0">
                <a:latin typeface="Avenir Book" panose="02000503020000020003" pitchFamily="2" charset="0"/>
              </a:rPr>
              <a:t>higher order features</a:t>
            </a:r>
          </a:p>
        </p:txBody>
      </p:sp>
      <p:sp>
        <p:nvSpPr>
          <p:cNvPr id="45" name="Footer Placeholder 16">
            <a:extLst>
              <a:ext uri="{FF2B5EF4-FFF2-40B4-BE49-F238E27FC236}">
                <a16:creationId xmlns:a16="http://schemas.microsoft.com/office/drawing/2014/main" id="{42B21D2F-2C17-AC4E-9C49-5DCEE9F9B06C}"/>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368020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2B7738-0711-494E-9D7F-A07F12BF4E3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Agenda</a:t>
            </a:r>
          </a:p>
        </p:txBody>
      </p:sp>
      <p:sp>
        <p:nvSpPr>
          <p:cNvPr id="5" name="Content Placeholder 4">
            <a:extLst>
              <a:ext uri="{FF2B5EF4-FFF2-40B4-BE49-F238E27FC236}">
                <a16:creationId xmlns:a16="http://schemas.microsoft.com/office/drawing/2014/main" id="{E9E79ADC-6751-884A-961D-A10113C3141F}"/>
              </a:ext>
            </a:extLst>
          </p:cNvPr>
          <p:cNvSpPr txBox="1">
            <a:spLocks/>
          </p:cNvSpPr>
          <p:nvPr/>
        </p:nvSpPr>
        <p:spPr>
          <a:xfrm>
            <a:off x="838200" y="1828800"/>
            <a:ext cx="8229600" cy="3394472"/>
          </a:xfrm>
          <a:prstGeom prst="rect">
            <a:avLst/>
          </a:prstGeom>
        </p:spPr>
        <p:txBody>
          <a:bodyPr/>
          <a:lstStyle/>
          <a:p>
            <a:pPr marL="514350" indent="-514350">
              <a:spcBef>
                <a:spcPct val="20000"/>
              </a:spcBef>
              <a:buFont typeface="Arial" panose="020B0604020202020204" pitchFamily="34" charset="0"/>
              <a:buChar char="•"/>
            </a:pPr>
            <a:r>
              <a:rPr lang="en-US" sz="3200" dirty="0">
                <a:solidFill>
                  <a:schemeClr val="bg1">
                    <a:lumMod val="65000"/>
                  </a:schemeClr>
                </a:solidFill>
                <a:latin typeface="Avenir Light"/>
                <a:cs typeface="Avenir Light"/>
              </a:rPr>
              <a:t>Problem</a:t>
            </a:r>
          </a:p>
          <a:p>
            <a:pPr marL="514350" indent="-514350">
              <a:spcBef>
                <a:spcPct val="20000"/>
              </a:spcBef>
              <a:buFont typeface="Arial" panose="020B0604020202020204" pitchFamily="34" charset="0"/>
              <a:buChar char="•"/>
            </a:pPr>
            <a:r>
              <a:rPr lang="en-US" sz="3200" dirty="0">
                <a:solidFill>
                  <a:schemeClr val="bg1">
                    <a:lumMod val="65000"/>
                  </a:schemeClr>
                </a:solidFill>
                <a:latin typeface="Avenir Light"/>
                <a:cs typeface="Avenir Light"/>
              </a:rPr>
              <a:t>Approach</a:t>
            </a:r>
          </a:p>
          <a:p>
            <a:pPr marL="514350" indent="-514350">
              <a:spcBef>
                <a:spcPct val="20000"/>
              </a:spcBef>
              <a:buFont typeface="Arial" panose="020B0604020202020204" pitchFamily="34" charset="0"/>
              <a:buChar char="•"/>
            </a:pPr>
            <a:r>
              <a:rPr lang="en-US" sz="3200" dirty="0">
                <a:latin typeface="Avenir Light"/>
                <a:cs typeface="Avenir Light"/>
              </a:rPr>
              <a:t>Future</a:t>
            </a:r>
          </a:p>
          <a:p>
            <a:pPr>
              <a:spcBef>
                <a:spcPct val="20000"/>
              </a:spcBef>
            </a:pPr>
            <a:endParaRPr lang="en-US" sz="2800" dirty="0">
              <a:solidFill>
                <a:schemeClr val="bg1">
                  <a:lumMod val="65000"/>
                </a:schemeClr>
              </a:solidFill>
              <a:latin typeface="Avenir Light"/>
              <a:cs typeface="Avenir Light"/>
            </a:endParaRPr>
          </a:p>
          <a:p>
            <a:pPr marL="342891" indent="-342891">
              <a:spcBef>
                <a:spcPct val="20000"/>
              </a:spcBef>
            </a:pPr>
            <a:endParaRPr lang="en-US" sz="2800" dirty="0">
              <a:latin typeface="Avenir Light"/>
              <a:cs typeface="Avenir Light"/>
            </a:endParaRPr>
          </a:p>
        </p:txBody>
      </p:sp>
      <p:sp>
        <p:nvSpPr>
          <p:cNvPr id="6" name="Footer Placeholder 16">
            <a:extLst>
              <a:ext uri="{FF2B5EF4-FFF2-40B4-BE49-F238E27FC236}">
                <a16:creationId xmlns:a16="http://schemas.microsoft.com/office/drawing/2014/main" id="{B9B0B7D3-F564-334A-8AFA-021886AE51D3}"/>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4263323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Near Future: Role reversal</a:t>
            </a:r>
          </a:p>
        </p:txBody>
      </p:sp>
      <p:sp>
        <p:nvSpPr>
          <p:cNvPr id="6" name="Footer Placeholder 16">
            <a:extLst>
              <a:ext uri="{FF2B5EF4-FFF2-40B4-BE49-F238E27FC236}">
                <a16:creationId xmlns:a16="http://schemas.microsoft.com/office/drawing/2014/main" id="{A91E2C85-BF5A-7143-AE90-874B19531D7F}"/>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pic>
        <p:nvPicPr>
          <p:cNvPr id="7" name="Picture 2" descr="https://lh5.googleusercontent.com/TiW1b72EfuzV1fkfz6s2GaJCadT6k2mYEgH2wnAvZPQ0XKJpXWtloBV8tOV5jY8Nc-pSZOjAiYYdJ4xT1-MzfKj_BTH9HXSFOUaHghrRAiXhX3Z6VwaMXVgyzbmtRi7jmEONs5cXdMdRt0PGoA">
            <a:extLst>
              <a:ext uri="{FF2B5EF4-FFF2-40B4-BE49-F238E27FC236}">
                <a16:creationId xmlns:a16="http://schemas.microsoft.com/office/drawing/2014/main" id="{39A65E12-A37C-284A-8155-C64B1789D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0" y="1893751"/>
            <a:ext cx="75184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036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Near Future: Role reversal</a:t>
            </a:r>
          </a:p>
        </p:txBody>
      </p:sp>
      <p:sp>
        <p:nvSpPr>
          <p:cNvPr id="6" name="Footer Placeholder 16">
            <a:extLst>
              <a:ext uri="{FF2B5EF4-FFF2-40B4-BE49-F238E27FC236}">
                <a16:creationId xmlns:a16="http://schemas.microsoft.com/office/drawing/2014/main" id="{A91E2C85-BF5A-7143-AE90-874B19531D7F}"/>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pic>
        <p:nvPicPr>
          <p:cNvPr id="5" name="Picture 2" descr="https://lh4.googleusercontent.com/TTtCkjpyZc0rZo9YK44l3QwfhT2nDET-h9vr6qugN89MROv02U6dPHDiCHVaMW4XddRWhWGxFtZUbcNexneWPdDeF15V-yH03-ka206CuqG2C0C-WnWZbVMl2s1ojPvfodSF-jSb_TsUWSyuZQ">
            <a:extLst>
              <a:ext uri="{FF2B5EF4-FFF2-40B4-BE49-F238E27FC236}">
                <a16:creationId xmlns:a16="http://schemas.microsoft.com/office/drawing/2014/main" id="{F1EE4AFA-5DCE-C948-9FBA-CCD480C6B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90688"/>
            <a:ext cx="3759200" cy="21145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5.googleusercontent.com/TiW1b72EfuzV1fkfz6s2GaJCadT6k2mYEgH2wnAvZPQ0XKJpXWtloBV8tOV5jY8Nc-pSZOjAiYYdJ4xT1-MzfKj_BTH9HXSFOUaHghrRAiXhX3Z6VwaMXVgyzbmtRi7jmEONs5cXdMdRt0PGoA">
            <a:extLst>
              <a:ext uri="{FF2B5EF4-FFF2-40B4-BE49-F238E27FC236}">
                <a16:creationId xmlns:a16="http://schemas.microsoft.com/office/drawing/2014/main" id="{65B26406-E3E2-6148-AB75-6BCA5A5E5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959" y="1692380"/>
            <a:ext cx="3756191" cy="2112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lh6.googleusercontent.com/N5qxEm-oei_j2j959UxuUw_3680wnBnKayn5jHbYCxJMhgAjpv0RX30m40nRyi-Cu4TeIeKIfnk7W5afFhSzVYebm3Xio1jOq8WZl-khA4lLlM6jvmK8kK1ArS4spNIIdzbOIXJg-QLeE72qXA">
            <a:extLst>
              <a:ext uri="{FF2B5EF4-FFF2-40B4-BE49-F238E27FC236}">
                <a16:creationId xmlns:a16="http://schemas.microsoft.com/office/drawing/2014/main" id="{CED711DD-347E-E244-80B8-AAF246AB23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960" y="3840795"/>
            <a:ext cx="3740761" cy="21041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lh6.googleusercontent.com/OjLnz4sGuSe4B7OBqt7eNiiImEOvBhE7XTEc69ZxXMkzAtrSJe6i6yZ_cyDYKMZdNHQVoXyjJSU0pIgiQ_1qM71so8P6ZrhINNHWJKsU461xL0elI5zg9Eot1DUUwXTHDgIledlScATecks-mw">
            <a:extLst>
              <a:ext uri="{FF2B5EF4-FFF2-40B4-BE49-F238E27FC236}">
                <a16:creationId xmlns:a16="http://schemas.microsoft.com/office/drawing/2014/main" id="{109C318F-DD8B-DA49-A308-1381B8F3D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1" y="3805236"/>
            <a:ext cx="3718559" cy="21403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lh4.googleusercontent.com/TTtCkjpyZc0rZo9YK44l3QwfhT2nDET-h9vr6qugN89MROv02U6dPHDiCHVaMW4XddRWhWGxFtZUbcNexneWPdDeF15V-yH03-ka206CuqG2C0C-WnWZbVMl2s1ojPvfodSF-jSb_TsUWSyuZQ">
            <a:extLst>
              <a:ext uri="{FF2B5EF4-FFF2-40B4-BE49-F238E27FC236}">
                <a16:creationId xmlns:a16="http://schemas.microsoft.com/office/drawing/2014/main" id="{0AE56A48-571E-4A41-B954-B41679EF6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8149" y="3840796"/>
            <a:ext cx="3759200" cy="21145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lh6.googleusercontent.com/OjLnz4sGuSe4B7OBqt7eNiiImEOvBhE7XTEc69ZxXMkzAtrSJe6i6yZ_cyDYKMZdNHQVoXyjJSU0pIgiQ_1qM71so8P6ZrhINNHWJKsU461xL0elI5zg9Eot1DUUwXTHDgIledlScATecks-mw">
            <a:extLst>
              <a:ext uri="{FF2B5EF4-FFF2-40B4-BE49-F238E27FC236}">
                <a16:creationId xmlns:a16="http://schemas.microsoft.com/office/drawing/2014/main" id="{E1CC0A27-4457-E244-9CD3-2F3C05E5F0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2721" y="1664932"/>
            <a:ext cx="3718559" cy="214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300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Near Future: Role reversal</a:t>
            </a:r>
          </a:p>
        </p:txBody>
      </p:sp>
      <p:sp>
        <p:nvSpPr>
          <p:cNvPr id="6" name="Footer Placeholder 16">
            <a:extLst>
              <a:ext uri="{FF2B5EF4-FFF2-40B4-BE49-F238E27FC236}">
                <a16:creationId xmlns:a16="http://schemas.microsoft.com/office/drawing/2014/main" id="{A91E2C85-BF5A-7143-AE90-874B19531D7F}"/>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
        <p:nvSpPr>
          <p:cNvPr id="13" name="Rectangle 1">
            <a:extLst>
              <a:ext uri="{FF2B5EF4-FFF2-40B4-BE49-F238E27FC236}">
                <a16:creationId xmlns:a16="http://schemas.microsoft.com/office/drawing/2014/main" id="{2F0BEA6F-D39B-D54D-9B02-425AC8523DF7}"/>
              </a:ext>
            </a:extLst>
          </p:cNvPr>
          <p:cNvSpPr>
            <a:spLocks noChangeArrowheads="1"/>
          </p:cNvSpPr>
          <p:nvPr/>
        </p:nvSpPr>
        <p:spPr bwMode="auto">
          <a:xfrm>
            <a:off x="4165601" y="4241800"/>
            <a:ext cx="5153217"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2400" dirty="0">
                <a:latin typeface="Arial" panose="020B0604020202020204" pitchFamily="34" charset="0"/>
              </a:rPr>
              <a:t>  </a:t>
            </a:r>
            <a:br>
              <a:rPr lang="en-US" altLang="en-US" sz="85731" dirty="0">
                <a:latin typeface="Arial" panose="020B0604020202020204" pitchFamily="34" charset="0"/>
              </a:rPr>
            </a:br>
            <a:endParaRPr lang="en-US" altLang="en-US" sz="2400" dirty="0">
              <a:latin typeface="Arial" panose="020B0604020202020204" pitchFamily="34" charset="0"/>
            </a:endParaRPr>
          </a:p>
          <a:p>
            <a:pPr defTabSz="1219170" eaLnBrk="0" fontAlgn="base" hangingPunct="0">
              <a:spcBef>
                <a:spcPct val="0"/>
              </a:spcBef>
              <a:spcAft>
                <a:spcPct val="0"/>
              </a:spcAft>
            </a:pPr>
            <a:r>
              <a:rPr lang="en-US" altLang="en-US" sz="2400" dirty="0">
                <a:solidFill>
                  <a:srgbClr val="000000"/>
                </a:solidFill>
                <a:latin typeface="Calibri" panose="020F0502020204030204" pitchFamily="34" charset="0"/>
              </a:rPr>
              <a:t>200x</a:t>
            </a:r>
            <a:endParaRPr lang="en-US" altLang="en-US" sz="800" dirty="0"/>
          </a:p>
          <a:p>
            <a:pPr defTabSz="1219170" eaLnBrk="0" fontAlgn="base" hangingPunct="0">
              <a:spcBef>
                <a:spcPct val="0"/>
              </a:spcBef>
              <a:spcAft>
                <a:spcPct val="0"/>
              </a:spcAft>
            </a:pPr>
            <a:br>
              <a:rPr lang="en-US" altLang="en-US" sz="2400" dirty="0">
                <a:latin typeface="Arial" panose="020B0604020202020204" pitchFamily="34" charset="0"/>
              </a:rPr>
            </a:br>
            <a:endParaRPr lang="en-US" altLang="en-US" sz="2400" dirty="0">
              <a:latin typeface="Arial" panose="020B0604020202020204" pitchFamily="34" charset="0"/>
            </a:endParaRPr>
          </a:p>
        </p:txBody>
      </p:sp>
      <p:pic>
        <p:nvPicPr>
          <p:cNvPr id="14" name="Picture 2" descr="https://lh6.googleusercontent.com/fJsqQEG3KgGwEFRnFicrolK0ymY7B-kHHX0g-op2ehAxOch5x1pltZptdwIolpeOkt56A7lRz2OzxqWJtPR2zL_Ph0P1of0h5GcVHK-fa9zvcrwacHmYEPffPKxGwtUd-OfnAg3jQ0TX3BgU0A">
            <a:extLst>
              <a:ext uri="{FF2B5EF4-FFF2-40B4-BE49-F238E27FC236}">
                <a16:creationId xmlns:a16="http://schemas.microsoft.com/office/drawing/2014/main" id="{DEDA9B1C-DC44-3243-B8FF-E9794D9F6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09240"/>
            <a:ext cx="9067800" cy="4755395"/>
          </a:xfrm>
          <a:prstGeom prst="rect">
            <a:avLst/>
          </a:prstGeom>
          <a:noFill/>
          <a:extLst>
            <a:ext uri="{909E8E84-426E-40DD-AFC4-6F175D3DCCD1}">
              <a14:hiddenFill xmlns:a14="http://schemas.microsoft.com/office/drawing/2010/main">
                <a:solidFill>
                  <a:srgbClr val="FFFFFF"/>
                </a:solidFill>
              </a14:hiddenFill>
            </a:ext>
          </a:extLst>
        </p:spPr>
      </p:pic>
      <p:sp>
        <p:nvSpPr>
          <p:cNvPr id="15" name="Left Bracket 14">
            <a:extLst>
              <a:ext uri="{FF2B5EF4-FFF2-40B4-BE49-F238E27FC236}">
                <a16:creationId xmlns:a16="http://schemas.microsoft.com/office/drawing/2014/main" id="{51F5CCF6-CC49-8748-9838-A9B330F9E56F}"/>
              </a:ext>
            </a:extLst>
          </p:cNvPr>
          <p:cNvSpPr/>
          <p:nvPr/>
        </p:nvSpPr>
        <p:spPr>
          <a:xfrm rot="17521112" flipH="1">
            <a:off x="4892131" y="1157959"/>
            <a:ext cx="115596" cy="7437682"/>
          </a:xfrm>
          <a:prstGeom prst="leftBracket">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186265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a16="http://schemas.microsoft.com/office/drawing/2014/main" id="{238B1BA9-CAE3-0344-9D49-E67E59D2EF89}"/>
              </a:ext>
            </a:extLst>
          </p:cNvPr>
          <p:cNvSpPr/>
          <p:nvPr/>
        </p:nvSpPr>
        <p:spPr>
          <a:xfrm>
            <a:off x="5562600" y="457200"/>
            <a:ext cx="2667000" cy="5715000"/>
          </a:xfrm>
          <a:prstGeom prst="roundRect">
            <a:avLst/>
          </a:prstGeom>
          <a:solidFill>
            <a:schemeClr val="accent1">
              <a:alpha val="2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3387D69-A8FD-0545-B929-706A86860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389" y="4938214"/>
            <a:ext cx="1873248" cy="1253961"/>
          </a:xfrm>
          <a:prstGeom prst="rect">
            <a:avLst/>
          </a:prstGeom>
        </p:spPr>
      </p:pic>
      <p:sp>
        <p:nvSpPr>
          <p:cNvPr id="5" name="Text Placeholder 2">
            <a:extLst>
              <a:ext uri="{FF2B5EF4-FFF2-40B4-BE49-F238E27FC236}">
                <a16:creationId xmlns:a16="http://schemas.microsoft.com/office/drawing/2014/main" id="{16028936-D8A0-5E41-8708-D9B3DE32AC11}"/>
              </a:ext>
            </a:extLst>
          </p:cNvPr>
          <p:cNvSpPr txBox="1">
            <a:spLocks/>
          </p:cNvSpPr>
          <p:nvPr/>
        </p:nvSpPr>
        <p:spPr>
          <a:xfrm>
            <a:off x="6348420" y="1344156"/>
            <a:ext cx="2875559" cy="85725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sz="1800" dirty="0">
                <a:solidFill>
                  <a:schemeClr val="accent1"/>
                </a:solidFill>
              </a:rPr>
              <a:t>perceiving</a:t>
            </a:r>
          </a:p>
        </p:txBody>
      </p:sp>
      <p:sp>
        <p:nvSpPr>
          <p:cNvPr id="6" name="Text Placeholder 2">
            <a:extLst>
              <a:ext uri="{FF2B5EF4-FFF2-40B4-BE49-F238E27FC236}">
                <a16:creationId xmlns:a16="http://schemas.microsoft.com/office/drawing/2014/main" id="{98925296-D57C-2E40-8922-5EF02C724B4D}"/>
              </a:ext>
            </a:extLst>
          </p:cNvPr>
          <p:cNvSpPr txBox="1">
            <a:spLocks/>
          </p:cNvSpPr>
          <p:nvPr/>
        </p:nvSpPr>
        <p:spPr>
          <a:xfrm>
            <a:off x="6366955" y="4158363"/>
            <a:ext cx="2875559" cy="85725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sz="1800" dirty="0">
                <a:solidFill>
                  <a:schemeClr val="accent1"/>
                </a:solidFill>
              </a:rPr>
              <a:t>forecasting</a:t>
            </a:r>
          </a:p>
        </p:txBody>
      </p:sp>
      <p:sp>
        <p:nvSpPr>
          <p:cNvPr id="10" name="Text Placeholder 2">
            <a:extLst>
              <a:ext uri="{FF2B5EF4-FFF2-40B4-BE49-F238E27FC236}">
                <a16:creationId xmlns:a16="http://schemas.microsoft.com/office/drawing/2014/main" id="{F3C6B326-C271-C14B-80E2-BEBC5EFCCC30}"/>
              </a:ext>
            </a:extLst>
          </p:cNvPr>
          <p:cNvSpPr txBox="1">
            <a:spLocks/>
          </p:cNvSpPr>
          <p:nvPr/>
        </p:nvSpPr>
        <p:spPr>
          <a:xfrm>
            <a:off x="6348420" y="2201407"/>
            <a:ext cx="2875559" cy="85725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sz="1800" dirty="0">
                <a:solidFill>
                  <a:schemeClr val="accent1"/>
                </a:solidFill>
              </a:rPr>
              <a:t>classifying</a:t>
            </a:r>
          </a:p>
        </p:txBody>
      </p:sp>
      <p:sp>
        <p:nvSpPr>
          <p:cNvPr id="16" name="Text Placeholder 2">
            <a:extLst>
              <a:ext uri="{FF2B5EF4-FFF2-40B4-BE49-F238E27FC236}">
                <a16:creationId xmlns:a16="http://schemas.microsoft.com/office/drawing/2014/main" id="{51F3B539-2B5E-964D-A94E-D5437CA9F16F}"/>
              </a:ext>
            </a:extLst>
          </p:cNvPr>
          <p:cNvSpPr txBox="1">
            <a:spLocks/>
          </p:cNvSpPr>
          <p:nvPr/>
        </p:nvSpPr>
        <p:spPr>
          <a:xfrm>
            <a:off x="6366955" y="5067698"/>
            <a:ext cx="2875559" cy="85725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sz="1800" dirty="0">
                <a:solidFill>
                  <a:schemeClr val="accent1"/>
                </a:solidFill>
              </a:rPr>
              <a:t>planning</a:t>
            </a:r>
          </a:p>
        </p:txBody>
      </p:sp>
      <p:pic>
        <p:nvPicPr>
          <p:cNvPr id="21" name="image21.png">
            <a:extLst>
              <a:ext uri="{FF2B5EF4-FFF2-40B4-BE49-F238E27FC236}">
                <a16:creationId xmlns:a16="http://schemas.microsoft.com/office/drawing/2014/main" id="{EA07B877-6870-2541-8BCC-B26F4FE963E9}"/>
              </a:ext>
            </a:extLst>
          </p:cNvPr>
          <p:cNvPicPr>
            <a:picLocks noChangeAspect="1"/>
          </p:cNvPicPr>
          <p:nvPr/>
        </p:nvPicPr>
        <p:blipFill rotWithShape="1">
          <a:blip r:embed="rId4">
            <a:extLst/>
          </a:blip>
          <a:srcRect l="3328" t="10988" r="70497" b="25671"/>
          <a:stretch/>
        </p:blipFill>
        <p:spPr>
          <a:xfrm>
            <a:off x="1648447" y="803942"/>
            <a:ext cx="1749069" cy="2971800"/>
          </a:xfrm>
          <a:prstGeom prst="rect">
            <a:avLst/>
          </a:prstGeom>
          <a:ln w="12700">
            <a:miter lim="400000"/>
          </a:ln>
        </p:spPr>
      </p:pic>
      <p:grpSp>
        <p:nvGrpSpPr>
          <p:cNvPr id="23" name="Group 11">
            <a:extLst>
              <a:ext uri="{FF2B5EF4-FFF2-40B4-BE49-F238E27FC236}">
                <a16:creationId xmlns:a16="http://schemas.microsoft.com/office/drawing/2014/main" id="{4235A3D4-701D-434B-ABE7-F315003E0740}"/>
              </a:ext>
            </a:extLst>
          </p:cNvPr>
          <p:cNvGrpSpPr/>
          <p:nvPr/>
        </p:nvGrpSpPr>
        <p:grpSpPr>
          <a:xfrm>
            <a:off x="1815055" y="4308121"/>
            <a:ext cx="1189249" cy="934894"/>
            <a:chOff x="3886199" y="742951"/>
            <a:chExt cx="4517257" cy="3551112"/>
          </a:xfrm>
        </p:grpSpPr>
        <p:pic>
          <p:nvPicPr>
            <p:cNvPr id="24" name="Picture 23" descr="13728386842707.jpg.jpg.jpg">
              <a:extLst>
                <a:ext uri="{FF2B5EF4-FFF2-40B4-BE49-F238E27FC236}">
                  <a16:creationId xmlns:a16="http://schemas.microsoft.com/office/drawing/2014/main" id="{376FA5F8-6F4C-A949-8E57-D41923F10875}"/>
                </a:ext>
              </a:extLst>
            </p:cNvPr>
            <p:cNvPicPr>
              <a:picLocks noChangeAspect="1"/>
            </p:cNvPicPr>
            <p:nvPr/>
          </p:nvPicPr>
          <p:blipFill>
            <a:blip r:embed="rId5"/>
            <a:srcRect l="29114" r="26667"/>
            <a:stretch>
              <a:fillRect/>
            </a:stretch>
          </p:blipFill>
          <p:spPr>
            <a:xfrm rot="5400000">
              <a:off x="4369272" y="259878"/>
              <a:ext cx="3551112" cy="4517257"/>
            </a:xfrm>
            <a:prstGeom prst="rect">
              <a:avLst/>
            </a:prstGeom>
          </p:spPr>
        </p:pic>
        <p:pic>
          <p:nvPicPr>
            <p:cNvPr id="25" name="Picture 24" descr="Screen Shot 2017-10-10 at 3.09.10 PM.png">
              <a:extLst>
                <a:ext uri="{FF2B5EF4-FFF2-40B4-BE49-F238E27FC236}">
                  <a16:creationId xmlns:a16="http://schemas.microsoft.com/office/drawing/2014/main" id="{22631243-489C-EA49-B602-1EDFD0222F7E}"/>
                </a:ext>
              </a:extLst>
            </p:cNvPr>
            <p:cNvPicPr>
              <a:picLocks noChangeAspect="1"/>
            </p:cNvPicPr>
            <p:nvPr/>
          </p:nvPicPr>
          <p:blipFill>
            <a:blip r:embed="rId6"/>
            <a:srcRect l="14063" r="10937"/>
            <a:stretch>
              <a:fillRect/>
            </a:stretch>
          </p:blipFill>
          <p:spPr>
            <a:xfrm>
              <a:off x="4343400" y="1123950"/>
              <a:ext cx="3657600" cy="2743200"/>
            </a:xfrm>
            <a:prstGeom prst="rect">
              <a:avLst/>
            </a:prstGeom>
          </p:spPr>
        </p:pic>
      </p:grpSp>
      <p:sp>
        <p:nvSpPr>
          <p:cNvPr id="26" name="Double Brace 25">
            <a:extLst>
              <a:ext uri="{FF2B5EF4-FFF2-40B4-BE49-F238E27FC236}">
                <a16:creationId xmlns:a16="http://schemas.microsoft.com/office/drawing/2014/main" id="{34DEE7D1-E66C-7C41-A52A-B13C604A9A05}"/>
              </a:ext>
            </a:extLst>
          </p:cNvPr>
          <p:cNvSpPr/>
          <p:nvPr/>
        </p:nvSpPr>
        <p:spPr>
          <a:xfrm>
            <a:off x="6119822" y="1353306"/>
            <a:ext cx="1524000" cy="18288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6398885-4768-F74C-960A-B05B0A8B32A4}"/>
              </a:ext>
            </a:extLst>
          </p:cNvPr>
          <p:cNvCxnSpPr>
            <a:cxnSpLocks/>
            <a:stCxn id="21" idx="3"/>
          </p:cNvCxnSpPr>
          <p:nvPr/>
        </p:nvCxnSpPr>
        <p:spPr>
          <a:xfrm flipV="1">
            <a:off x="3397516" y="2267706"/>
            <a:ext cx="2794975" cy="22136"/>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17532A4-5EAF-3447-9CEB-B4875FB0829D}"/>
              </a:ext>
            </a:extLst>
          </p:cNvPr>
          <p:cNvCxnSpPr/>
          <p:nvPr/>
        </p:nvCxnSpPr>
        <p:spPr>
          <a:xfrm>
            <a:off x="7643822" y="2267706"/>
            <a:ext cx="1527531" cy="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9C0F27CE-2F76-8C43-8A60-70D56BBB9B48}"/>
              </a:ext>
            </a:extLst>
          </p:cNvPr>
          <p:cNvSpPr txBox="1">
            <a:spLocks/>
          </p:cNvSpPr>
          <p:nvPr/>
        </p:nvSpPr>
        <p:spPr>
          <a:xfrm>
            <a:off x="9223979" y="1791229"/>
            <a:ext cx="2150112" cy="85725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sz="3200" dirty="0">
                <a:solidFill>
                  <a:schemeClr val="tx1"/>
                </a:solidFill>
              </a:rPr>
              <a:t>Diagnostics</a:t>
            </a:r>
          </a:p>
        </p:txBody>
      </p:sp>
      <p:sp>
        <p:nvSpPr>
          <p:cNvPr id="31" name="Double Brace 30">
            <a:extLst>
              <a:ext uri="{FF2B5EF4-FFF2-40B4-BE49-F238E27FC236}">
                <a16:creationId xmlns:a16="http://schemas.microsoft.com/office/drawing/2014/main" id="{11ECB26E-04AC-3E42-9525-25DA289F08BB}"/>
              </a:ext>
            </a:extLst>
          </p:cNvPr>
          <p:cNvSpPr/>
          <p:nvPr/>
        </p:nvSpPr>
        <p:spPr>
          <a:xfrm>
            <a:off x="6138357" y="4143526"/>
            <a:ext cx="1524000" cy="18288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9605AE50-1E28-BF41-8AD0-57D9DA084A5A}"/>
              </a:ext>
            </a:extLst>
          </p:cNvPr>
          <p:cNvCxnSpPr>
            <a:cxnSpLocks/>
            <a:stCxn id="30" idx="2"/>
            <a:endCxn id="16" idx="0"/>
          </p:cNvCxnSpPr>
          <p:nvPr/>
        </p:nvCxnSpPr>
        <p:spPr>
          <a:xfrm rot="5400000">
            <a:off x="7842276" y="2610939"/>
            <a:ext cx="2419218" cy="2494300"/>
          </a:xfrm>
          <a:prstGeom prst="bentConnector3">
            <a:avLst>
              <a:gd name="adj1" fmla="val 100009"/>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EDB3E03-705E-7746-929E-B8CA845C40DB}"/>
              </a:ext>
            </a:extLst>
          </p:cNvPr>
          <p:cNvCxnSpPr>
            <a:cxnSpLocks/>
            <a:stCxn id="31" idx="1"/>
          </p:cNvCxnSpPr>
          <p:nvPr/>
        </p:nvCxnSpPr>
        <p:spPr>
          <a:xfrm flipH="1">
            <a:off x="3168443" y="5057926"/>
            <a:ext cx="2969914" cy="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13FAF87C-1330-1941-94DD-DA1EFD59D5A5}"/>
              </a:ext>
            </a:extLst>
          </p:cNvPr>
          <p:cNvSpPr txBox="1">
            <a:spLocks/>
          </p:cNvSpPr>
          <p:nvPr/>
        </p:nvSpPr>
        <p:spPr>
          <a:xfrm>
            <a:off x="3168443" y="4219378"/>
            <a:ext cx="2577651" cy="85725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200"/>
              </a:spcBef>
              <a:buClr>
                <a:schemeClr val="bg1"/>
              </a:buClr>
              <a:buSzPct val="105000"/>
            </a:pPr>
            <a:r>
              <a:rPr lang="en-US" sz="3200" dirty="0">
                <a:solidFill>
                  <a:schemeClr val="tx1"/>
                </a:solidFill>
              </a:rPr>
              <a:t>Therapeutics</a:t>
            </a:r>
          </a:p>
        </p:txBody>
      </p:sp>
      <p:sp>
        <p:nvSpPr>
          <p:cNvPr id="42" name="Text Placeholder 2">
            <a:extLst>
              <a:ext uri="{FF2B5EF4-FFF2-40B4-BE49-F238E27FC236}">
                <a16:creationId xmlns:a16="http://schemas.microsoft.com/office/drawing/2014/main" id="{74F32AE6-0CDC-3542-9303-BF254914EB02}"/>
              </a:ext>
            </a:extLst>
          </p:cNvPr>
          <p:cNvSpPr txBox="1">
            <a:spLocks/>
          </p:cNvSpPr>
          <p:nvPr/>
        </p:nvSpPr>
        <p:spPr>
          <a:xfrm>
            <a:off x="6421091" y="361721"/>
            <a:ext cx="799365" cy="85725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buClr>
                <a:schemeClr val="bg1"/>
              </a:buClr>
              <a:buSzPct val="105000"/>
            </a:pPr>
            <a:r>
              <a:rPr lang="en-US" sz="4400" dirty="0">
                <a:solidFill>
                  <a:schemeClr val="tx1"/>
                </a:solidFill>
              </a:rPr>
              <a:t>AI</a:t>
            </a:r>
          </a:p>
        </p:txBody>
      </p:sp>
      <p:sp>
        <p:nvSpPr>
          <p:cNvPr id="17" name="Footer Placeholder 16">
            <a:extLst>
              <a:ext uri="{FF2B5EF4-FFF2-40B4-BE49-F238E27FC236}">
                <a16:creationId xmlns:a16="http://schemas.microsoft.com/office/drawing/2014/main" id="{81ADBFE3-DEA9-A547-8FF5-14539C80815C}"/>
              </a:ext>
            </a:extLst>
          </p:cNvPr>
          <p:cNvSpPr>
            <a:spLocks noGrp="1"/>
          </p:cNvSpPr>
          <p:nvPr>
            <p:ph type="ftr" sz="quarter" idx="3"/>
          </p:nvPr>
        </p:nvSpPr>
        <p:spPr/>
        <p:txBody>
          <a:bodyPr/>
          <a:lstStyle/>
          <a:p>
            <a:pPr algn="l"/>
            <a:r>
              <a:rPr lang="en-US" dirty="0"/>
              <a:t>ODSC East - Boston – Apr 2019 </a:t>
            </a:r>
          </a:p>
        </p:txBody>
      </p:sp>
    </p:spTree>
    <p:extLst>
      <p:ext uri="{BB962C8B-B14F-4D97-AF65-F5344CB8AC3E}">
        <p14:creationId xmlns:p14="http://schemas.microsoft.com/office/powerpoint/2010/main" val="2383999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Near Future: Role reversal</a:t>
            </a:r>
          </a:p>
        </p:txBody>
      </p:sp>
      <p:sp>
        <p:nvSpPr>
          <p:cNvPr id="6" name="Footer Placeholder 16">
            <a:extLst>
              <a:ext uri="{FF2B5EF4-FFF2-40B4-BE49-F238E27FC236}">
                <a16:creationId xmlns:a16="http://schemas.microsoft.com/office/drawing/2014/main" id="{A91E2C85-BF5A-7143-AE90-874B19531D7F}"/>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pic>
        <p:nvPicPr>
          <p:cNvPr id="7" name="Picture 6">
            <a:extLst>
              <a:ext uri="{FF2B5EF4-FFF2-40B4-BE49-F238E27FC236}">
                <a16:creationId xmlns:a16="http://schemas.microsoft.com/office/drawing/2014/main" id="{08FE0969-B6C5-C24D-9203-9E6735038299}"/>
              </a:ext>
            </a:extLst>
          </p:cNvPr>
          <p:cNvPicPr>
            <a:picLocks noChangeAspect="1"/>
          </p:cNvPicPr>
          <p:nvPr/>
        </p:nvPicPr>
        <p:blipFill>
          <a:blip r:embed="rId3"/>
          <a:stretch>
            <a:fillRect/>
          </a:stretch>
        </p:blipFill>
        <p:spPr>
          <a:xfrm>
            <a:off x="101600" y="1327779"/>
            <a:ext cx="12192000" cy="4946021"/>
          </a:xfrm>
          <a:prstGeom prst="rect">
            <a:avLst/>
          </a:prstGeom>
        </p:spPr>
      </p:pic>
    </p:spTree>
    <p:extLst>
      <p:ext uri="{BB962C8B-B14F-4D97-AF65-F5344CB8AC3E}">
        <p14:creationId xmlns:p14="http://schemas.microsoft.com/office/powerpoint/2010/main" val="1353277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Near Future: Role reversal</a:t>
            </a:r>
          </a:p>
        </p:txBody>
      </p:sp>
      <p:sp>
        <p:nvSpPr>
          <p:cNvPr id="6" name="Footer Placeholder 16">
            <a:extLst>
              <a:ext uri="{FF2B5EF4-FFF2-40B4-BE49-F238E27FC236}">
                <a16:creationId xmlns:a16="http://schemas.microsoft.com/office/drawing/2014/main" id="{A91E2C85-BF5A-7143-AE90-874B19531D7F}"/>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pic>
        <p:nvPicPr>
          <p:cNvPr id="5" name="Picture 4">
            <a:extLst>
              <a:ext uri="{FF2B5EF4-FFF2-40B4-BE49-F238E27FC236}">
                <a16:creationId xmlns:a16="http://schemas.microsoft.com/office/drawing/2014/main" id="{787FB93E-3211-4C46-B3AF-31FD210D59FE}"/>
              </a:ext>
            </a:extLst>
          </p:cNvPr>
          <p:cNvPicPr>
            <a:picLocks noChangeAspect="1"/>
          </p:cNvPicPr>
          <p:nvPr/>
        </p:nvPicPr>
        <p:blipFill>
          <a:blip r:embed="rId3"/>
          <a:stretch>
            <a:fillRect/>
          </a:stretch>
        </p:blipFill>
        <p:spPr>
          <a:xfrm>
            <a:off x="101600" y="1327779"/>
            <a:ext cx="12192000" cy="4946021"/>
          </a:xfrm>
          <a:prstGeom prst="rect">
            <a:avLst/>
          </a:prstGeom>
        </p:spPr>
      </p:pic>
      <p:sp>
        <p:nvSpPr>
          <p:cNvPr id="8" name="Freeform 7">
            <a:extLst>
              <a:ext uri="{FF2B5EF4-FFF2-40B4-BE49-F238E27FC236}">
                <a16:creationId xmlns:a16="http://schemas.microsoft.com/office/drawing/2014/main" id="{EB7B5326-898E-194A-AA43-C8D7FFCFB3FE}"/>
              </a:ext>
            </a:extLst>
          </p:cNvPr>
          <p:cNvSpPr/>
          <p:nvPr/>
        </p:nvSpPr>
        <p:spPr>
          <a:xfrm>
            <a:off x="514773" y="1368213"/>
            <a:ext cx="6624320" cy="5039360"/>
          </a:xfrm>
          <a:custGeom>
            <a:avLst/>
            <a:gdLst>
              <a:gd name="connsiteX0" fmla="*/ 132080 w 4968240"/>
              <a:gd name="connsiteY0" fmla="*/ 0 h 3779520"/>
              <a:gd name="connsiteX1" fmla="*/ 4714240 w 4968240"/>
              <a:gd name="connsiteY1" fmla="*/ 1361440 h 3779520"/>
              <a:gd name="connsiteX2" fmla="*/ 4968240 w 4968240"/>
              <a:gd name="connsiteY2" fmla="*/ 3566160 h 3779520"/>
              <a:gd name="connsiteX3" fmla="*/ 0 w 4968240"/>
              <a:gd name="connsiteY3" fmla="*/ 3779520 h 3779520"/>
              <a:gd name="connsiteX4" fmla="*/ 132080 w 4968240"/>
              <a:gd name="connsiteY4" fmla="*/ 0 h 3779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8240" h="3779520">
                <a:moveTo>
                  <a:pt x="132080" y="0"/>
                </a:moveTo>
                <a:lnTo>
                  <a:pt x="4714240" y="1361440"/>
                </a:lnTo>
                <a:lnTo>
                  <a:pt x="4968240" y="3566160"/>
                </a:lnTo>
                <a:lnTo>
                  <a:pt x="0" y="3779520"/>
                </a:lnTo>
                <a:lnTo>
                  <a:pt x="132080" y="0"/>
                </a:lnTo>
                <a:close/>
              </a:path>
            </a:pathLst>
          </a:custGeom>
          <a:solidFill>
            <a:srgbClr val="58BC96">
              <a:alpha val="1411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Freeform 8">
            <a:extLst>
              <a:ext uri="{FF2B5EF4-FFF2-40B4-BE49-F238E27FC236}">
                <a16:creationId xmlns:a16="http://schemas.microsoft.com/office/drawing/2014/main" id="{A6607E6B-7859-8D4B-A68A-BA8BB424EB28}"/>
              </a:ext>
            </a:extLst>
          </p:cNvPr>
          <p:cNvSpPr/>
          <p:nvPr/>
        </p:nvSpPr>
        <p:spPr>
          <a:xfrm>
            <a:off x="6962987" y="1151467"/>
            <a:ext cx="4524587" cy="5378027"/>
          </a:xfrm>
          <a:custGeom>
            <a:avLst/>
            <a:gdLst>
              <a:gd name="connsiteX0" fmla="*/ 0 w 3393440"/>
              <a:gd name="connsiteY0" fmla="*/ 345440 h 4033520"/>
              <a:gd name="connsiteX1" fmla="*/ 965200 w 3393440"/>
              <a:gd name="connsiteY1" fmla="*/ 4033520 h 4033520"/>
              <a:gd name="connsiteX2" fmla="*/ 3393440 w 3393440"/>
              <a:gd name="connsiteY2" fmla="*/ 3840480 h 4033520"/>
              <a:gd name="connsiteX3" fmla="*/ 2702560 w 3393440"/>
              <a:gd name="connsiteY3" fmla="*/ 0 h 4033520"/>
              <a:gd name="connsiteX4" fmla="*/ 0 w 3393440"/>
              <a:gd name="connsiteY4" fmla="*/ 345440 h 4033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440" h="4033520">
                <a:moveTo>
                  <a:pt x="0" y="345440"/>
                </a:moveTo>
                <a:lnTo>
                  <a:pt x="965200" y="4033520"/>
                </a:lnTo>
                <a:lnTo>
                  <a:pt x="3393440" y="3840480"/>
                </a:lnTo>
                <a:lnTo>
                  <a:pt x="2702560" y="0"/>
                </a:lnTo>
                <a:lnTo>
                  <a:pt x="0" y="345440"/>
                </a:lnTo>
                <a:close/>
              </a:path>
            </a:pathLst>
          </a:custGeom>
          <a:solidFill>
            <a:srgbClr val="55BBBB">
              <a:alpha val="1411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TextBox 9">
            <a:extLst>
              <a:ext uri="{FF2B5EF4-FFF2-40B4-BE49-F238E27FC236}">
                <a16:creationId xmlns:a16="http://schemas.microsoft.com/office/drawing/2014/main" id="{D7F2AD61-69A2-2F47-A6FC-5412C79CEBA9}"/>
              </a:ext>
            </a:extLst>
          </p:cNvPr>
          <p:cNvSpPr txBox="1"/>
          <p:nvPr/>
        </p:nvSpPr>
        <p:spPr>
          <a:xfrm>
            <a:off x="3251201" y="1600201"/>
            <a:ext cx="2325252" cy="461665"/>
          </a:xfrm>
          <a:prstGeom prst="rect">
            <a:avLst/>
          </a:prstGeom>
          <a:noFill/>
        </p:spPr>
        <p:txBody>
          <a:bodyPr wrap="none" rtlCol="0">
            <a:spAutoFit/>
          </a:bodyPr>
          <a:lstStyle/>
          <a:p>
            <a:r>
              <a:rPr lang="en-US" sz="2400" dirty="0"/>
              <a:t>INTERVENTION A</a:t>
            </a:r>
          </a:p>
        </p:txBody>
      </p:sp>
      <p:sp>
        <p:nvSpPr>
          <p:cNvPr id="11" name="TextBox 10">
            <a:extLst>
              <a:ext uri="{FF2B5EF4-FFF2-40B4-BE49-F238E27FC236}">
                <a16:creationId xmlns:a16="http://schemas.microsoft.com/office/drawing/2014/main" id="{7CC64215-FFFF-4644-B3BD-4BB89E932D0E}"/>
              </a:ext>
            </a:extLst>
          </p:cNvPr>
          <p:cNvSpPr txBox="1"/>
          <p:nvPr/>
        </p:nvSpPr>
        <p:spPr>
          <a:xfrm>
            <a:off x="8026401" y="1151468"/>
            <a:ext cx="2314031" cy="461665"/>
          </a:xfrm>
          <a:prstGeom prst="rect">
            <a:avLst/>
          </a:prstGeom>
          <a:noFill/>
        </p:spPr>
        <p:txBody>
          <a:bodyPr wrap="none" rtlCol="0">
            <a:spAutoFit/>
          </a:bodyPr>
          <a:lstStyle/>
          <a:p>
            <a:r>
              <a:rPr lang="en-US" sz="2400" dirty="0"/>
              <a:t>INTERVENTION B</a:t>
            </a:r>
          </a:p>
        </p:txBody>
      </p:sp>
    </p:spTree>
    <p:extLst>
      <p:ext uri="{BB962C8B-B14F-4D97-AF65-F5344CB8AC3E}">
        <p14:creationId xmlns:p14="http://schemas.microsoft.com/office/powerpoint/2010/main" val="170880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Epistemology of the future</a:t>
            </a:r>
          </a:p>
        </p:txBody>
      </p:sp>
      <p:sp>
        <p:nvSpPr>
          <p:cNvPr id="6" name="Footer Placeholder 16">
            <a:extLst>
              <a:ext uri="{FF2B5EF4-FFF2-40B4-BE49-F238E27FC236}">
                <a16:creationId xmlns:a16="http://schemas.microsoft.com/office/drawing/2014/main" id="{A91E2C85-BF5A-7143-AE90-874B19531D7F}"/>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pic>
        <p:nvPicPr>
          <p:cNvPr id="3" name="Picture 2">
            <a:extLst>
              <a:ext uri="{FF2B5EF4-FFF2-40B4-BE49-F238E27FC236}">
                <a16:creationId xmlns:a16="http://schemas.microsoft.com/office/drawing/2014/main" id="{6321E1AE-D805-5447-B8A6-638FB0D09CA3}"/>
              </a:ext>
            </a:extLst>
          </p:cNvPr>
          <p:cNvPicPr>
            <a:picLocks noChangeAspect="1"/>
          </p:cNvPicPr>
          <p:nvPr/>
        </p:nvPicPr>
        <p:blipFill rotWithShape="1">
          <a:blip r:embed="rId3">
            <a:extLst>
              <a:ext uri="{28A0092B-C50C-407E-A947-70E740481C1C}">
                <a14:useLocalDpi xmlns:a14="http://schemas.microsoft.com/office/drawing/2010/main" val="0"/>
              </a:ext>
            </a:extLst>
          </a:blip>
          <a:srcRect r="11719"/>
          <a:stretch/>
        </p:blipFill>
        <p:spPr>
          <a:xfrm>
            <a:off x="2819400" y="2130425"/>
            <a:ext cx="2279653" cy="2597150"/>
          </a:xfrm>
          <a:prstGeom prst="rect">
            <a:avLst/>
          </a:prstGeom>
        </p:spPr>
      </p:pic>
      <p:pic>
        <p:nvPicPr>
          <p:cNvPr id="8" name="Picture 7">
            <a:extLst>
              <a:ext uri="{FF2B5EF4-FFF2-40B4-BE49-F238E27FC236}">
                <a16:creationId xmlns:a16="http://schemas.microsoft.com/office/drawing/2014/main" id="{655E2738-EDD7-B044-A47C-070A56DAC875}"/>
              </a:ext>
            </a:extLst>
          </p:cNvPr>
          <p:cNvPicPr>
            <a:picLocks noChangeAspect="1"/>
          </p:cNvPicPr>
          <p:nvPr/>
        </p:nvPicPr>
        <p:blipFill rotWithShape="1">
          <a:blip r:embed="rId4">
            <a:extLst>
              <a:ext uri="{28A0092B-C50C-407E-A947-70E740481C1C}">
                <a14:useLocalDpi xmlns:a14="http://schemas.microsoft.com/office/drawing/2010/main" val="0"/>
              </a:ext>
            </a:extLst>
          </a:blip>
          <a:srcRect b="18007"/>
          <a:stretch/>
        </p:blipFill>
        <p:spPr>
          <a:xfrm>
            <a:off x="6858000" y="2130425"/>
            <a:ext cx="2279652" cy="2597150"/>
          </a:xfrm>
          <a:prstGeom prst="rect">
            <a:avLst/>
          </a:prstGeom>
        </p:spPr>
      </p:pic>
    </p:spTree>
    <p:extLst>
      <p:ext uri="{BB962C8B-B14F-4D97-AF65-F5344CB8AC3E}">
        <p14:creationId xmlns:p14="http://schemas.microsoft.com/office/powerpoint/2010/main" val="457902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Far Future?</a:t>
            </a:r>
          </a:p>
        </p:txBody>
      </p:sp>
      <p:sp>
        <p:nvSpPr>
          <p:cNvPr id="6" name="Footer Placeholder 16">
            <a:extLst>
              <a:ext uri="{FF2B5EF4-FFF2-40B4-BE49-F238E27FC236}">
                <a16:creationId xmlns:a16="http://schemas.microsoft.com/office/drawing/2014/main" id="{A91E2C85-BF5A-7143-AE90-874B19531D7F}"/>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2935263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Far Future?</a:t>
            </a:r>
          </a:p>
        </p:txBody>
      </p:sp>
      <p:sp>
        <p:nvSpPr>
          <p:cNvPr id="6" name="Footer Placeholder 16">
            <a:extLst>
              <a:ext uri="{FF2B5EF4-FFF2-40B4-BE49-F238E27FC236}">
                <a16:creationId xmlns:a16="http://schemas.microsoft.com/office/drawing/2014/main" id="{A91E2C85-BF5A-7143-AE90-874B19531D7F}"/>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pic>
        <p:nvPicPr>
          <p:cNvPr id="3" name="Picture 2">
            <a:extLst>
              <a:ext uri="{FF2B5EF4-FFF2-40B4-BE49-F238E27FC236}">
                <a16:creationId xmlns:a16="http://schemas.microsoft.com/office/drawing/2014/main" id="{D3A344BB-32CD-8942-9F3B-067DBE6B3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925" y="1398587"/>
            <a:ext cx="2193575" cy="2146300"/>
          </a:xfrm>
          <a:prstGeom prst="rect">
            <a:avLst/>
          </a:prstGeom>
        </p:spPr>
      </p:pic>
      <p:pic>
        <p:nvPicPr>
          <p:cNvPr id="8" name="Picture 7">
            <a:extLst>
              <a:ext uri="{FF2B5EF4-FFF2-40B4-BE49-F238E27FC236}">
                <a16:creationId xmlns:a16="http://schemas.microsoft.com/office/drawing/2014/main" id="{BC518AFB-57CC-D447-B38B-6AA3F098F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9436" y="1398586"/>
            <a:ext cx="1685214" cy="2146301"/>
          </a:xfrm>
          <a:prstGeom prst="rect">
            <a:avLst/>
          </a:prstGeom>
        </p:spPr>
      </p:pic>
      <p:cxnSp>
        <p:nvCxnSpPr>
          <p:cNvPr id="12" name="Straight Arrow Connector 11">
            <a:extLst>
              <a:ext uri="{FF2B5EF4-FFF2-40B4-BE49-F238E27FC236}">
                <a16:creationId xmlns:a16="http://schemas.microsoft.com/office/drawing/2014/main" id="{13F6D5AB-4074-B244-A9F4-D423640E581E}"/>
              </a:ext>
            </a:extLst>
          </p:cNvPr>
          <p:cNvCxnSpPr>
            <a:stCxn id="3" idx="3"/>
            <a:endCxn id="8" idx="1"/>
          </p:cNvCxnSpPr>
          <p:nvPr/>
        </p:nvCxnSpPr>
        <p:spPr>
          <a:xfrm>
            <a:off x="4889500" y="2471737"/>
            <a:ext cx="2689936" cy="0"/>
          </a:xfrm>
          <a:prstGeom prst="straightConnector1">
            <a:avLst/>
          </a:prstGeom>
          <a:ln w="349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4538801-3F72-3442-BAD3-77507A83A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8457" y="4245363"/>
            <a:ext cx="2435085" cy="1371599"/>
          </a:xfrm>
          <a:prstGeom prst="rect">
            <a:avLst/>
          </a:prstGeom>
        </p:spPr>
      </p:pic>
    </p:spTree>
    <p:extLst>
      <p:ext uri="{BB962C8B-B14F-4D97-AF65-F5344CB8AC3E}">
        <p14:creationId xmlns:p14="http://schemas.microsoft.com/office/powerpoint/2010/main" val="3287119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Far Future?</a:t>
            </a:r>
          </a:p>
        </p:txBody>
      </p:sp>
      <p:sp>
        <p:nvSpPr>
          <p:cNvPr id="6" name="Footer Placeholder 16">
            <a:extLst>
              <a:ext uri="{FF2B5EF4-FFF2-40B4-BE49-F238E27FC236}">
                <a16:creationId xmlns:a16="http://schemas.microsoft.com/office/drawing/2014/main" id="{A91E2C85-BF5A-7143-AE90-874B19531D7F}"/>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pic>
        <p:nvPicPr>
          <p:cNvPr id="3" name="Picture 2">
            <a:extLst>
              <a:ext uri="{FF2B5EF4-FFF2-40B4-BE49-F238E27FC236}">
                <a16:creationId xmlns:a16="http://schemas.microsoft.com/office/drawing/2014/main" id="{D3A344BB-32CD-8942-9F3B-067DBE6B3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925" y="1398587"/>
            <a:ext cx="2193575" cy="2146300"/>
          </a:xfrm>
          <a:prstGeom prst="rect">
            <a:avLst/>
          </a:prstGeom>
        </p:spPr>
      </p:pic>
      <p:pic>
        <p:nvPicPr>
          <p:cNvPr id="8" name="Picture 7">
            <a:extLst>
              <a:ext uri="{FF2B5EF4-FFF2-40B4-BE49-F238E27FC236}">
                <a16:creationId xmlns:a16="http://schemas.microsoft.com/office/drawing/2014/main" id="{BC518AFB-57CC-D447-B38B-6AA3F098F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9436" y="1398586"/>
            <a:ext cx="1685214" cy="2146301"/>
          </a:xfrm>
          <a:prstGeom prst="rect">
            <a:avLst/>
          </a:prstGeom>
        </p:spPr>
      </p:pic>
      <p:cxnSp>
        <p:nvCxnSpPr>
          <p:cNvPr id="12" name="Straight Arrow Connector 11">
            <a:extLst>
              <a:ext uri="{FF2B5EF4-FFF2-40B4-BE49-F238E27FC236}">
                <a16:creationId xmlns:a16="http://schemas.microsoft.com/office/drawing/2014/main" id="{13F6D5AB-4074-B244-A9F4-D423640E581E}"/>
              </a:ext>
            </a:extLst>
          </p:cNvPr>
          <p:cNvCxnSpPr>
            <a:stCxn id="3" idx="3"/>
            <a:endCxn id="8" idx="1"/>
          </p:cNvCxnSpPr>
          <p:nvPr/>
        </p:nvCxnSpPr>
        <p:spPr>
          <a:xfrm>
            <a:off x="4889500" y="2471737"/>
            <a:ext cx="2689936" cy="0"/>
          </a:xfrm>
          <a:prstGeom prst="straightConnector1">
            <a:avLst/>
          </a:prstGeom>
          <a:ln w="349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9159282-6773-044C-9A5C-1A79A3BC85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777486" y="2921792"/>
            <a:ext cx="3839701" cy="3313113"/>
          </a:xfrm>
          <a:prstGeom prst="rect">
            <a:avLst/>
          </a:prstGeom>
        </p:spPr>
      </p:pic>
      <p:pic>
        <p:nvPicPr>
          <p:cNvPr id="11" name="Picture 10">
            <a:extLst>
              <a:ext uri="{FF2B5EF4-FFF2-40B4-BE49-F238E27FC236}">
                <a16:creationId xmlns:a16="http://schemas.microsoft.com/office/drawing/2014/main" id="{6AF3D2F1-1E7B-104F-AAF0-8EED30A3E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79436" y="4163676"/>
            <a:ext cx="1309501" cy="1008063"/>
          </a:xfrm>
          <a:prstGeom prst="rect">
            <a:avLst/>
          </a:prstGeom>
        </p:spPr>
      </p:pic>
      <p:cxnSp>
        <p:nvCxnSpPr>
          <p:cNvPr id="13" name="Straight Arrow Connector 12">
            <a:extLst>
              <a:ext uri="{FF2B5EF4-FFF2-40B4-BE49-F238E27FC236}">
                <a16:creationId xmlns:a16="http://schemas.microsoft.com/office/drawing/2014/main" id="{B3BB023D-3B42-7248-B3F5-C0D908F97905}"/>
              </a:ext>
            </a:extLst>
          </p:cNvPr>
          <p:cNvCxnSpPr/>
          <p:nvPr/>
        </p:nvCxnSpPr>
        <p:spPr>
          <a:xfrm>
            <a:off x="4889500" y="4667708"/>
            <a:ext cx="2689936" cy="0"/>
          </a:xfrm>
          <a:prstGeom prst="straightConnector1">
            <a:avLst/>
          </a:prstGeom>
          <a:ln w="349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323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future of the carriage</a:t>
            </a:r>
          </a:p>
        </p:txBody>
      </p:sp>
      <p:sp>
        <p:nvSpPr>
          <p:cNvPr id="6" name="Footer Placeholder 16">
            <a:extLst>
              <a:ext uri="{FF2B5EF4-FFF2-40B4-BE49-F238E27FC236}">
                <a16:creationId xmlns:a16="http://schemas.microsoft.com/office/drawing/2014/main" id="{A91E2C85-BF5A-7143-AE90-874B19531D7F}"/>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pic>
        <p:nvPicPr>
          <p:cNvPr id="3" name="Picture 2">
            <a:extLst>
              <a:ext uri="{FF2B5EF4-FFF2-40B4-BE49-F238E27FC236}">
                <a16:creationId xmlns:a16="http://schemas.microsoft.com/office/drawing/2014/main" id="{11D09AD4-ED43-0C47-840B-EBCD43F22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737" y="1848454"/>
            <a:ext cx="4788513" cy="1997219"/>
          </a:xfrm>
          <a:prstGeom prst="rect">
            <a:avLst/>
          </a:prstGeom>
        </p:spPr>
      </p:pic>
      <p:pic>
        <p:nvPicPr>
          <p:cNvPr id="8" name="Picture 7">
            <a:extLst>
              <a:ext uri="{FF2B5EF4-FFF2-40B4-BE49-F238E27FC236}">
                <a16:creationId xmlns:a16="http://schemas.microsoft.com/office/drawing/2014/main" id="{372C6F44-58B0-EB44-9FFB-D0EAD85F1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300" y="4332829"/>
            <a:ext cx="2019300" cy="1003300"/>
          </a:xfrm>
          <a:prstGeom prst="rect">
            <a:avLst/>
          </a:prstGeom>
        </p:spPr>
      </p:pic>
      <p:pic>
        <p:nvPicPr>
          <p:cNvPr id="12" name="Picture 11">
            <a:extLst>
              <a:ext uri="{FF2B5EF4-FFF2-40B4-BE49-F238E27FC236}">
                <a16:creationId xmlns:a16="http://schemas.microsoft.com/office/drawing/2014/main" id="{63973278-760D-A44C-A571-9033B6B5EE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2652" y="4606898"/>
            <a:ext cx="2190750" cy="1232297"/>
          </a:xfrm>
          <a:prstGeom prst="rect">
            <a:avLst/>
          </a:prstGeom>
        </p:spPr>
      </p:pic>
      <p:pic>
        <p:nvPicPr>
          <p:cNvPr id="14" name="Picture 13">
            <a:extLst>
              <a:ext uri="{FF2B5EF4-FFF2-40B4-BE49-F238E27FC236}">
                <a16:creationId xmlns:a16="http://schemas.microsoft.com/office/drawing/2014/main" id="{F02D576F-9C02-664B-93DB-9AFEB7122E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5693" y="921354"/>
            <a:ext cx="2959100" cy="1854200"/>
          </a:xfrm>
          <a:prstGeom prst="rect">
            <a:avLst/>
          </a:prstGeom>
        </p:spPr>
      </p:pic>
      <p:pic>
        <p:nvPicPr>
          <p:cNvPr id="16" name="Picture 15">
            <a:extLst>
              <a:ext uri="{FF2B5EF4-FFF2-40B4-BE49-F238E27FC236}">
                <a16:creationId xmlns:a16="http://schemas.microsoft.com/office/drawing/2014/main" id="{EA7807B0-D172-4144-8986-57918FE6A3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51542" y="3612767"/>
            <a:ext cx="2871439" cy="1945888"/>
          </a:xfrm>
          <a:prstGeom prst="rect">
            <a:avLst/>
          </a:prstGeom>
        </p:spPr>
      </p:pic>
    </p:spTree>
    <p:extLst>
      <p:ext uri="{BB962C8B-B14F-4D97-AF65-F5344CB8AC3E}">
        <p14:creationId xmlns:p14="http://schemas.microsoft.com/office/powerpoint/2010/main" val="4086446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future of pediatric behavioral healthcare </a:t>
            </a:r>
          </a:p>
        </p:txBody>
      </p:sp>
      <p:sp>
        <p:nvSpPr>
          <p:cNvPr id="6" name="Footer Placeholder 16">
            <a:extLst>
              <a:ext uri="{FF2B5EF4-FFF2-40B4-BE49-F238E27FC236}">
                <a16:creationId xmlns:a16="http://schemas.microsoft.com/office/drawing/2014/main" id="{A91E2C85-BF5A-7143-AE90-874B19531D7F}"/>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graphicFrame>
        <p:nvGraphicFramePr>
          <p:cNvPr id="2" name="Diagram 1">
            <a:extLst>
              <a:ext uri="{FF2B5EF4-FFF2-40B4-BE49-F238E27FC236}">
                <a16:creationId xmlns:a16="http://schemas.microsoft.com/office/drawing/2014/main" id="{F5745EA9-D23E-8340-8D89-A7B1415B9D87}"/>
              </a:ext>
            </a:extLst>
          </p:cNvPr>
          <p:cNvGraphicFramePr/>
          <p:nvPr>
            <p:extLst>
              <p:ext uri="{D42A27DB-BD31-4B8C-83A1-F6EECF244321}">
                <p14:modId xmlns:p14="http://schemas.microsoft.com/office/powerpoint/2010/main" val="100487963"/>
              </p:ext>
            </p:extLst>
          </p:nvPr>
        </p:nvGraphicFramePr>
        <p:xfrm>
          <a:off x="2640361" y="1981200"/>
          <a:ext cx="6959600" cy="4004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1">
            <a:extLst>
              <a:ext uri="{FF2B5EF4-FFF2-40B4-BE49-F238E27FC236}">
                <a16:creationId xmlns:a16="http://schemas.microsoft.com/office/drawing/2014/main" id="{F704E673-2BEF-2741-9FA8-BF9142943417}"/>
              </a:ext>
            </a:extLst>
          </p:cNvPr>
          <p:cNvGrpSpPr/>
          <p:nvPr/>
        </p:nvGrpSpPr>
        <p:grpSpPr>
          <a:xfrm>
            <a:off x="2106403" y="1690688"/>
            <a:ext cx="1950010" cy="1579130"/>
            <a:chOff x="3886199" y="742951"/>
            <a:chExt cx="4517257" cy="3551112"/>
          </a:xfrm>
        </p:grpSpPr>
        <p:pic>
          <p:nvPicPr>
            <p:cNvPr id="15" name="Picture 14" descr="13728386842707.jpg.jpg.jpg">
              <a:extLst>
                <a:ext uri="{FF2B5EF4-FFF2-40B4-BE49-F238E27FC236}">
                  <a16:creationId xmlns:a16="http://schemas.microsoft.com/office/drawing/2014/main" id="{A9813867-A331-334C-9929-635C08302911}"/>
                </a:ext>
              </a:extLst>
            </p:cNvPr>
            <p:cNvPicPr>
              <a:picLocks noChangeAspect="1"/>
            </p:cNvPicPr>
            <p:nvPr/>
          </p:nvPicPr>
          <p:blipFill>
            <a:blip r:embed="rId8"/>
            <a:srcRect l="29114" r="26667"/>
            <a:stretch>
              <a:fillRect/>
            </a:stretch>
          </p:blipFill>
          <p:spPr>
            <a:xfrm rot="5400000">
              <a:off x="4369272" y="259878"/>
              <a:ext cx="3551112" cy="4517257"/>
            </a:xfrm>
            <a:prstGeom prst="rect">
              <a:avLst/>
            </a:prstGeom>
          </p:spPr>
        </p:pic>
        <p:pic>
          <p:nvPicPr>
            <p:cNvPr id="17" name="Picture 16" descr="Screen Shot 2017-10-10 at 3.09.10 PM.png">
              <a:extLst>
                <a:ext uri="{FF2B5EF4-FFF2-40B4-BE49-F238E27FC236}">
                  <a16:creationId xmlns:a16="http://schemas.microsoft.com/office/drawing/2014/main" id="{5665ABCD-7076-0D43-8AAF-E86E923828DA}"/>
                </a:ext>
              </a:extLst>
            </p:cNvPr>
            <p:cNvPicPr>
              <a:picLocks noChangeAspect="1"/>
            </p:cNvPicPr>
            <p:nvPr/>
          </p:nvPicPr>
          <p:blipFill>
            <a:blip r:embed="rId9"/>
            <a:srcRect l="14063" r="10937"/>
            <a:stretch>
              <a:fillRect/>
            </a:stretch>
          </p:blipFill>
          <p:spPr>
            <a:xfrm>
              <a:off x="4343400" y="1123950"/>
              <a:ext cx="3657600" cy="2743200"/>
            </a:xfrm>
            <a:prstGeom prst="rect">
              <a:avLst/>
            </a:prstGeom>
          </p:spPr>
        </p:pic>
      </p:grpSp>
      <p:pic>
        <p:nvPicPr>
          <p:cNvPr id="18" name="Picture 17">
            <a:extLst>
              <a:ext uri="{FF2B5EF4-FFF2-40B4-BE49-F238E27FC236}">
                <a16:creationId xmlns:a16="http://schemas.microsoft.com/office/drawing/2014/main" id="{BD863C28-DFE6-8544-BA22-3E75F5045E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3000" y="4461955"/>
            <a:ext cx="2220467" cy="1486391"/>
          </a:xfrm>
          <a:prstGeom prst="rect">
            <a:avLst/>
          </a:prstGeom>
        </p:spPr>
      </p:pic>
      <p:pic>
        <p:nvPicPr>
          <p:cNvPr id="19" name="image21.png">
            <a:extLst>
              <a:ext uri="{FF2B5EF4-FFF2-40B4-BE49-F238E27FC236}">
                <a16:creationId xmlns:a16="http://schemas.microsoft.com/office/drawing/2014/main" id="{1277BF71-9794-954B-9E70-D3F361DF2BF8}"/>
              </a:ext>
            </a:extLst>
          </p:cNvPr>
          <p:cNvPicPr>
            <a:picLocks noChangeAspect="1"/>
          </p:cNvPicPr>
          <p:nvPr/>
        </p:nvPicPr>
        <p:blipFill rotWithShape="1">
          <a:blip r:embed="rId11">
            <a:extLst/>
          </a:blip>
          <a:srcRect l="3328" t="10988" r="70497" b="25671"/>
          <a:stretch/>
        </p:blipFill>
        <p:spPr>
          <a:xfrm>
            <a:off x="10516190" y="2931066"/>
            <a:ext cx="1050300" cy="1784538"/>
          </a:xfrm>
          <a:prstGeom prst="rect">
            <a:avLst/>
          </a:prstGeom>
          <a:ln w="12700">
            <a:miter lim="400000"/>
          </a:ln>
        </p:spPr>
      </p:pic>
      <p:pic>
        <p:nvPicPr>
          <p:cNvPr id="7" name="Picture 6">
            <a:extLst>
              <a:ext uri="{FF2B5EF4-FFF2-40B4-BE49-F238E27FC236}">
                <a16:creationId xmlns:a16="http://schemas.microsoft.com/office/drawing/2014/main" id="{2467A0D3-88A7-6A45-9BAC-9FF10E76D2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27511" y="3725004"/>
            <a:ext cx="1212850" cy="1442308"/>
          </a:xfrm>
          <a:prstGeom prst="rect">
            <a:avLst/>
          </a:prstGeom>
        </p:spPr>
      </p:pic>
      <p:pic>
        <p:nvPicPr>
          <p:cNvPr id="10" name="Picture 9">
            <a:extLst>
              <a:ext uri="{FF2B5EF4-FFF2-40B4-BE49-F238E27FC236}">
                <a16:creationId xmlns:a16="http://schemas.microsoft.com/office/drawing/2014/main" id="{165EF0B1-F813-CD4E-AF66-CC6DBFABA7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41704" y="1912452"/>
            <a:ext cx="1950010" cy="1309125"/>
          </a:xfrm>
          <a:prstGeom prst="rect">
            <a:avLst/>
          </a:prstGeom>
        </p:spPr>
      </p:pic>
      <p:pic>
        <p:nvPicPr>
          <p:cNvPr id="21" name="Picture 20">
            <a:extLst>
              <a:ext uri="{FF2B5EF4-FFF2-40B4-BE49-F238E27FC236}">
                <a16:creationId xmlns:a16="http://schemas.microsoft.com/office/drawing/2014/main" id="{5EA10015-B5C3-3848-8BA2-A46F1DF94E3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5311" y="1912452"/>
            <a:ext cx="1212850" cy="1663679"/>
          </a:xfrm>
          <a:prstGeom prst="rect">
            <a:avLst/>
          </a:prstGeom>
        </p:spPr>
      </p:pic>
      <p:pic>
        <p:nvPicPr>
          <p:cNvPr id="23" name="Picture 22">
            <a:extLst>
              <a:ext uri="{FF2B5EF4-FFF2-40B4-BE49-F238E27FC236}">
                <a16:creationId xmlns:a16="http://schemas.microsoft.com/office/drawing/2014/main" id="{17E7E479-CA5A-0A48-8611-458DE4763A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27232" y="4700073"/>
            <a:ext cx="1744697" cy="1061758"/>
          </a:xfrm>
          <a:prstGeom prst="rect">
            <a:avLst/>
          </a:prstGeom>
        </p:spPr>
      </p:pic>
    </p:spTree>
    <p:extLst>
      <p:ext uri="{BB962C8B-B14F-4D97-AF65-F5344CB8AC3E}">
        <p14:creationId xmlns:p14="http://schemas.microsoft.com/office/powerpoint/2010/main" val="3396102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E86731-457A-6B42-A35F-BAAD56044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ctrTitle"/>
          </p:nvPr>
        </p:nvSpPr>
        <p:spPr>
          <a:xfrm>
            <a:off x="2271091" y="3104686"/>
            <a:ext cx="7696200" cy="821531"/>
          </a:xfrm>
        </p:spPr>
        <p:txBody>
          <a:bodyPr>
            <a:normAutofit/>
          </a:bodyPr>
          <a:lstStyle/>
          <a:p>
            <a:r>
              <a:rPr lang="en-US" sz="3600" dirty="0">
                <a:solidFill>
                  <a:schemeClr val="bg1"/>
                </a:solidFill>
              </a:rPr>
              <a:t>Thank You</a:t>
            </a:r>
            <a:endParaRPr lang="en-US" sz="2400" dirty="0"/>
          </a:p>
        </p:txBody>
      </p:sp>
      <p:sp>
        <p:nvSpPr>
          <p:cNvPr id="6" name="Subtitle 5"/>
          <p:cNvSpPr>
            <a:spLocks noGrp="1"/>
          </p:cNvSpPr>
          <p:nvPr>
            <p:ph type="subTitle" idx="1"/>
          </p:nvPr>
        </p:nvSpPr>
        <p:spPr>
          <a:xfrm>
            <a:off x="2895600" y="4574121"/>
            <a:ext cx="6400800" cy="1314451"/>
          </a:xfrm>
        </p:spPr>
        <p:txBody>
          <a:bodyPr>
            <a:noAutofit/>
          </a:bodyPr>
          <a:lstStyle/>
          <a:p>
            <a:r>
              <a:rPr lang="en-US" sz="2000" dirty="0">
                <a:solidFill>
                  <a:schemeClr val="bg1"/>
                </a:solidFill>
              </a:rPr>
              <a:t>Halim Abbas</a:t>
            </a:r>
          </a:p>
          <a:p>
            <a:r>
              <a:rPr lang="en-US" sz="2000" dirty="0">
                <a:solidFill>
                  <a:schemeClr val="bg1"/>
                </a:solidFill>
              </a:rPr>
              <a:t>Chief AI Officer - Cognoa Inc.</a:t>
            </a:r>
          </a:p>
          <a:p>
            <a:endParaRPr lang="en-US" sz="2000" dirty="0">
              <a:solidFill>
                <a:schemeClr val="bg1"/>
              </a:solidFill>
            </a:endParaRPr>
          </a:p>
          <a:p>
            <a:endParaRPr lang="en-US" sz="1000" dirty="0">
              <a:solidFill>
                <a:schemeClr val="bg1"/>
              </a:solidFill>
            </a:endParaRPr>
          </a:p>
          <a:p>
            <a:r>
              <a:rPr lang="en-US" sz="1000" dirty="0">
                <a:solidFill>
                  <a:schemeClr val="bg1"/>
                </a:solidFill>
              </a:rPr>
              <a:t>Apr 2019</a:t>
            </a:r>
          </a:p>
        </p:txBody>
      </p:sp>
      <p:pic>
        <p:nvPicPr>
          <p:cNvPr id="3" name="Picture 2">
            <a:extLst>
              <a:ext uri="{FF2B5EF4-FFF2-40B4-BE49-F238E27FC236}">
                <a16:creationId xmlns:a16="http://schemas.microsoft.com/office/drawing/2014/main" id="{5A596893-BA3C-0246-96EB-3DB9B1F4E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551780"/>
            <a:ext cx="3810000" cy="1905000"/>
          </a:xfrm>
          <a:prstGeom prst="rect">
            <a:avLst/>
          </a:prstGeom>
        </p:spPr>
      </p:pic>
      <p:pic>
        <p:nvPicPr>
          <p:cNvPr id="7" name="Picture 6">
            <a:extLst>
              <a:ext uri="{FF2B5EF4-FFF2-40B4-BE49-F238E27FC236}">
                <a16:creationId xmlns:a16="http://schemas.microsoft.com/office/drawing/2014/main" id="{4E9CC162-0F5B-F849-A12F-D017B34AC1E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0363200" y="6248222"/>
            <a:ext cx="1390650" cy="424218"/>
          </a:xfrm>
          <a:prstGeom prst="rect">
            <a:avLst/>
          </a:prstGeom>
        </p:spPr>
      </p:pic>
    </p:spTree>
    <p:extLst>
      <p:ext uri="{BB962C8B-B14F-4D97-AF65-F5344CB8AC3E}">
        <p14:creationId xmlns:p14="http://schemas.microsoft.com/office/powerpoint/2010/main" val="2733925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2B7738-0711-494E-9D7F-A07F12BF4E3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Agenda</a:t>
            </a:r>
          </a:p>
        </p:txBody>
      </p:sp>
      <p:sp>
        <p:nvSpPr>
          <p:cNvPr id="5" name="Content Placeholder 4">
            <a:extLst>
              <a:ext uri="{FF2B5EF4-FFF2-40B4-BE49-F238E27FC236}">
                <a16:creationId xmlns:a16="http://schemas.microsoft.com/office/drawing/2014/main" id="{E9E79ADC-6751-884A-961D-A10113C3141F}"/>
              </a:ext>
            </a:extLst>
          </p:cNvPr>
          <p:cNvSpPr txBox="1">
            <a:spLocks/>
          </p:cNvSpPr>
          <p:nvPr/>
        </p:nvSpPr>
        <p:spPr>
          <a:xfrm>
            <a:off x="838200" y="1828800"/>
            <a:ext cx="8229600" cy="3394472"/>
          </a:xfrm>
          <a:prstGeom prst="rect">
            <a:avLst/>
          </a:prstGeom>
        </p:spPr>
        <p:txBody>
          <a:bodyPr/>
          <a:lstStyle/>
          <a:p>
            <a:pPr marL="514350" indent="-514350">
              <a:spcBef>
                <a:spcPct val="20000"/>
              </a:spcBef>
              <a:buFont typeface="Arial" panose="020B0604020202020204" pitchFamily="34" charset="0"/>
              <a:buChar char="•"/>
            </a:pPr>
            <a:r>
              <a:rPr lang="en-US" sz="3200" dirty="0">
                <a:latin typeface="Avenir Light"/>
                <a:cs typeface="Avenir Light"/>
              </a:rPr>
              <a:t>Problem</a:t>
            </a:r>
          </a:p>
          <a:p>
            <a:pPr marL="514350" indent="-514350">
              <a:spcBef>
                <a:spcPct val="20000"/>
              </a:spcBef>
              <a:buFont typeface="Arial" panose="020B0604020202020204" pitchFamily="34" charset="0"/>
              <a:buChar char="•"/>
            </a:pPr>
            <a:r>
              <a:rPr lang="en-US" sz="3200" dirty="0">
                <a:solidFill>
                  <a:schemeClr val="bg1">
                    <a:lumMod val="65000"/>
                  </a:schemeClr>
                </a:solidFill>
                <a:latin typeface="Avenir Light"/>
                <a:cs typeface="Avenir Light"/>
              </a:rPr>
              <a:t>Approach</a:t>
            </a:r>
          </a:p>
          <a:p>
            <a:pPr marL="514350" indent="-514350">
              <a:spcBef>
                <a:spcPct val="20000"/>
              </a:spcBef>
              <a:buFont typeface="Arial" panose="020B0604020202020204" pitchFamily="34" charset="0"/>
              <a:buChar char="•"/>
            </a:pPr>
            <a:r>
              <a:rPr lang="en-US" sz="3200" dirty="0">
                <a:solidFill>
                  <a:schemeClr val="bg1">
                    <a:lumMod val="65000"/>
                  </a:schemeClr>
                </a:solidFill>
                <a:latin typeface="Avenir Light"/>
                <a:cs typeface="Avenir Light"/>
              </a:rPr>
              <a:t>Future</a:t>
            </a:r>
          </a:p>
          <a:p>
            <a:pPr>
              <a:spcBef>
                <a:spcPct val="20000"/>
              </a:spcBef>
            </a:pPr>
            <a:endParaRPr lang="en-US" sz="2800" dirty="0">
              <a:solidFill>
                <a:schemeClr val="bg1">
                  <a:lumMod val="65000"/>
                </a:schemeClr>
              </a:solidFill>
              <a:latin typeface="Avenir Light"/>
              <a:cs typeface="Avenir Light"/>
            </a:endParaRPr>
          </a:p>
          <a:p>
            <a:pPr marL="342891" indent="-342891">
              <a:spcBef>
                <a:spcPct val="20000"/>
              </a:spcBef>
            </a:pPr>
            <a:endParaRPr lang="en-US" sz="2800" dirty="0">
              <a:latin typeface="Avenir Light"/>
              <a:cs typeface="Avenir Light"/>
            </a:endParaRPr>
          </a:p>
        </p:txBody>
      </p:sp>
      <p:sp>
        <p:nvSpPr>
          <p:cNvPr id="6" name="Footer Placeholder 16">
            <a:extLst>
              <a:ext uri="{FF2B5EF4-FFF2-40B4-BE49-F238E27FC236}">
                <a16:creationId xmlns:a16="http://schemas.microsoft.com/office/drawing/2014/main" id="{4594BCA7-3184-6E47-B1D8-49A40A7F37D2}"/>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226930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Child behavioral health conditions are common</a:t>
            </a:r>
          </a:p>
        </p:txBody>
      </p:sp>
      <p:sp>
        <p:nvSpPr>
          <p:cNvPr id="10" name="Content Placeholder 2"/>
          <p:cNvSpPr>
            <a:spLocks noGrp="1"/>
          </p:cNvSpPr>
          <p:nvPr>
            <p:ph idx="1"/>
          </p:nvPr>
        </p:nvSpPr>
        <p:spPr>
          <a:xfrm>
            <a:off x="6934200" y="1600200"/>
            <a:ext cx="4419600" cy="4572000"/>
          </a:xfrm>
        </p:spPr>
        <p:txBody>
          <a:bodyPr numCol="1">
            <a:noAutofit/>
          </a:bodyPr>
          <a:lstStyle/>
          <a:p>
            <a:pPr algn="just">
              <a:lnSpc>
                <a:spcPct val="120000"/>
              </a:lnSpc>
            </a:pPr>
            <a:r>
              <a:rPr lang="en-US" sz="1800" dirty="0">
                <a:latin typeface="Avenir Book" panose="02000503020000020003" pitchFamily="2" charset="0"/>
              </a:rPr>
              <a:t>About 1 in 59 children has been identified with autism spectrum disorder (ASD)</a:t>
            </a:r>
          </a:p>
          <a:p>
            <a:pPr algn="just">
              <a:lnSpc>
                <a:spcPct val="120000"/>
              </a:lnSpc>
            </a:pPr>
            <a:r>
              <a:rPr lang="en-US" sz="1800" dirty="0">
                <a:latin typeface="Avenir Book" panose="02000503020000020003" pitchFamily="2" charset="0"/>
              </a:rPr>
              <a:t>Approximately 11% of children 4-17 years of age have been diagnosed with ADHD</a:t>
            </a:r>
          </a:p>
          <a:p>
            <a:pPr algn="just">
              <a:lnSpc>
                <a:spcPct val="120000"/>
              </a:lnSpc>
            </a:pPr>
            <a:r>
              <a:rPr lang="en-US" sz="1800" dirty="0">
                <a:latin typeface="Avenir Book" panose="02000503020000020003" pitchFamily="2" charset="0"/>
              </a:rPr>
              <a:t>5-12% of US children between 2-5 years are affected by speech and language deficits.</a:t>
            </a:r>
          </a:p>
          <a:p>
            <a:pPr marL="0" indent="0" algn="just">
              <a:lnSpc>
                <a:spcPct val="120000"/>
              </a:lnSpc>
              <a:buNone/>
            </a:pPr>
            <a:endParaRPr lang="en-US" sz="1800" dirty="0">
              <a:latin typeface="Avenir Book" panose="02000503020000020003" pitchFamily="2" charset="0"/>
            </a:endParaRPr>
          </a:p>
          <a:p>
            <a:pPr algn="r">
              <a:buNone/>
            </a:pPr>
            <a:r>
              <a:rPr lang="en-US" sz="800" dirty="0">
                <a:latin typeface="Avenir Book" panose="02000503020000020003" pitchFamily="2" charset="0"/>
              </a:rPr>
              <a:t> - US Centers for Disease Control &amp; Prevention (CDC), </a:t>
            </a:r>
          </a:p>
          <a:p>
            <a:pPr algn="r">
              <a:buNone/>
            </a:pPr>
            <a:r>
              <a:rPr lang="en-US" sz="800" dirty="0">
                <a:latin typeface="Avenir Book" panose="02000503020000020003" pitchFamily="2" charset="0"/>
              </a:rPr>
              <a:t>- Wallace et. al. 2015</a:t>
            </a:r>
          </a:p>
          <a:p>
            <a:endParaRPr lang="en-US" sz="1800" dirty="0">
              <a:latin typeface="Avenir Book" panose="02000503020000020003" pitchFamily="2" charset="0"/>
            </a:endParaRPr>
          </a:p>
          <a:p>
            <a:endParaRPr lang="en-US" sz="1800" dirty="0">
              <a:latin typeface="Avenir Book" panose="02000503020000020003" pitchFamily="2" charset="0"/>
            </a:endParaRPr>
          </a:p>
        </p:txBody>
      </p:sp>
      <p:pic>
        <p:nvPicPr>
          <p:cNvPr id="7" name="image6.png" descr="Screen Shot 2016-09-27 at 3.58.58 PM.png"/>
          <p:cNvPicPr>
            <a:picLocks noChangeAspect="1"/>
          </p:cNvPicPr>
          <p:nvPr/>
        </p:nvPicPr>
        <p:blipFill rotWithShape="1">
          <a:blip r:embed="rId3">
            <a:extLst/>
          </a:blip>
          <a:srcRect l="7379" t="16741" r="65029" b="67794"/>
          <a:stretch/>
        </p:blipFill>
        <p:spPr>
          <a:xfrm>
            <a:off x="2486920" y="2133600"/>
            <a:ext cx="1856480" cy="701155"/>
          </a:xfrm>
          <a:prstGeom prst="rect">
            <a:avLst/>
          </a:prstGeom>
          <a:noFill/>
          <a:ln>
            <a:noFill/>
          </a:ln>
        </p:spPr>
      </p:pic>
      <p:sp>
        <p:nvSpPr>
          <p:cNvPr id="8" name="Rectangle 7"/>
          <p:cNvSpPr/>
          <p:nvPr/>
        </p:nvSpPr>
        <p:spPr>
          <a:xfrm>
            <a:off x="1371600" y="1600200"/>
            <a:ext cx="4151584" cy="2123658"/>
          </a:xfrm>
          <a:prstGeom prst="rect">
            <a:avLst/>
          </a:prstGeom>
        </p:spPr>
        <p:txBody>
          <a:bodyPr wrap="square">
            <a:spAutoFit/>
          </a:bodyPr>
          <a:lstStyle/>
          <a:p>
            <a:pPr algn="ctr">
              <a:defRPr sz="2200" b="1" i="0" u="none" strike="noStrike" kern="1200" cap="all" spc="150" baseline="0">
                <a:solidFill>
                  <a:srgbClr val="000000">
                    <a:lumMod val="50000"/>
                    <a:lumOff val="50000"/>
                  </a:srgbClr>
                </a:solidFill>
                <a:latin typeface="+mn-lt"/>
                <a:ea typeface="+mn-ea"/>
                <a:cs typeface="+mn-cs"/>
              </a:defRPr>
            </a:pPr>
            <a:r>
              <a:rPr lang="en-US" sz="2200" b="1" cap="all" spc="151" dirty="0">
                <a:solidFill>
                  <a:srgbClr val="000000">
                    <a:lumMod val="50000"/>
                    <a:lumOff val="50000"/>
                  </a:srgbClr>
                </a:solidFill>
              </a:rPr>
              <a:t>1 in 6 children </a:t>
            </a:r>
          </a:p>
          <a:p>
            <a:pPr algn="ctr">
              <a:defRPr sz="2200" b="1" i="0" u="none" strike="noStrike" kern="1200" cap="all" spc="150" baseline="0">
                <a:solidFill>
                  <a:srgbClr val="000000">
                    <a:lumMod val="50000"/>
                    <a:lumOff val="50000"/>
                  </a:srgbClr>
                </a:solidFill>
                <a:latin typeface="+mn-lt"/>
                <a:ea typeface="+mn-ea"/>
                <a:cs typeface="+mn-cs"/>
              </a:defRPr>
            </a:pPr>
            <a:endParaRPr lang="en-US" sz="2200" b="1" cap="all" spc="151" dirty="0">
              <a:solidFill>
                <a:srgbClr val="000000">
                  <a:lumMod val="50000"/>
                  <a:lumOff val="50000"/>
                </a:srgbClr>
              </a:solidFill>
            </a:endParaRPr>
          </a:p>
          <a:p>
            <a:pPr algn="ctr">
              <a:defRPr sz="2200" b="1" i="0" u="none" strike="noStrike" kern="1200" cap="all" spc="150" baseline="0">
                <a:solidFill>
                  <a:srgbClr val="000000">
                    <a:lumMod val="50000"/>
                    <a:lumOff val="50000"/>
                  </a:srgbClr>
                </a:solidFill>
                <a:latin typeface="+mn-lt"/>
                <a:ea typeface="+mn-ea"/>
                <a:cs typeface="+mn-cs"/>
              </a:defRPr>
            </a:pPr>
            <a:endParaRPr lang="en-US" sz="2200" b="1" cap="all" spc="151" dirty="0">
              <a:solidFill>
                <a:srgbClr val="000000">
                  <a:lumMod val="50000"/>
                  <a:lumOff val="50000"/>
                </a:srgbClr>
              </a:solidFill>
            </a:endParaRPr>
          </a:p>
          <a:p>
            <a:pPr algn="ctr">
              <a:defRPr sz="2200" b="1" i="0" u="none" strike="noStrike" kern="1200" cap="all" spc="150" baseline="0">
                <a:solidFill>
                  <a:srgbClr val="000000">
                    <a:lumMod val="50000"/>
                    <a:lumOff val="50000"/>
                  </a:srgbClr>
                </a:solidFill>
                <a:latin typeface="+mn-lt"/>
                <a:ea typeface="+mn-ea"/>
                <a:cs typeface="+mn-cs"/>
              </a:defRPr>
            </a:pPr>
            <a:endParaRPr lang="en-US" sz="2200" b="1" cap="all" spc="151" dirty="0">
              <a:solidFill>
                <a:srgbClr val="000000">
                  <a:lumMod val="50000"/>
                  <a:lumOff val="50000"/>
                </a:srgbClr>
              </a:solidFill>
            </a:endParaRPr>
          </a:p>
          <a:p>
            <a:pPr algn="ctr">
              <a:defRPr sz="2200" b="1" i="0" u="none" strike="noStrike" kern="1200" cap="all" spc="150" baseline="0">
                <a:solidFill>
                  <a:srgbClr val="000000">
                    <a:lumMod val="50000"/>
                    <a:lumOff val="50000"/>
                  </a:srgbClr>
                </a:solidFill>
                <a:latin typeface="+mn-lt"/>
                <a:ea typeface="+mn-ea"/>
                <a:cs typeface="+mn-cs"/>
              </a:defRPr>
            </a:pPr>
            <a:r>
              <a:rPr lang="en-US" sz="2200" b="1" cap="all" spc="151" dirty="0">
                <a:solidFill>
                  <a:srgbClr val="000000">
                    <a:lumMod val="50000"/>
                    <a:lumOff val="50000"/>
                  </a:srgbClr>
                </a:solidFill>
              </a:rPr>
              <a:t>HAS A developmental DISABILITY</a:t>
            </a:r>
          </a:p>
        </p:txBody>
      </p:sp>
      <p:pic>
        <p:nvPicPr>
          <p:cNvPr id="6" name="Picture 5">
            <a:extLst>
              <a:ext uri="{FF2B5EF4-FFF2-40B4-BE49-F238E27FC236}">
                <a16:creationId xmlns:a16="http://schemas.microsoft.com/office/drawing/2014/main" id="{6C6C6BBD-9F78-6645-B515-91B3287CF8A3}"/>
              </a:ext>
            </a:extLst>
          </p:cNvPr>
          <p:cNvPicPr>
            <a:picLocks noChangeAspect="1"/>
          </p:cNvPicPr>
          <p:nvPr/>
        </p:nvPicPr>
        <p:blipFill rotWithShape="1">
          <a:blip r:embed="rId4"/>
          <a:srcRect t="12519"/>
          <a:stretch/>
        </p:blipFill>
        <p:spPr>
          <a:xfrm>
            <a:off x="1732054" y="4257260"/>
            <a:ext cx="3678147" cy="2015255"/>
          </a:xfrm>
          <a:prstGeom prst="rect">
            <a:avLst/>
          </a:prstGeom>
        </p:spPr>
      </p:pic>
      <p:sp>
        <p:nvSpPr>
          <p:cNvPr id="9" name="Footer Placeholder 16">
            <a:extLst>
              <a:ext uri="{FF2B5EF4-FFF2-40B4-BE49-F238E27FC236}">
                <a16:creationId xmlns:a16="http://schemas.microsoft.com/office/drawing/2014/main" id="{4C96629D-760D-5F4C-8E08-7ABE0DA69557}"/>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194186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health diagnostics are challenging</a:t>
            </a:r>
          </a:p>
        </p:txBody>
      </p:sp>
      <p:sp>
        <p:nvSpPr>
          <p:cNvPr id="11" name="Content Placeholder 4"/>
          <p:cNvSpPr txBox="1">
            <a:spLocks/>
          </p:cNvSpPr>
          <p:nvPr/>
        </p:nvSpPr>
        <p:spPr>
          <a:xfrm>
            <a:off x="838200" y="1828800"/>
            <a:ext cx="8229600" cy="3394472"/>
          </a:xfrm>
          <a:prstGeom prst="rect">
            <a:avLst/>
          </a:prstGeom>
        </p:spPr>
        <p:txBody>
          <a:bodyPr/>
          <a:lstStyle/>
          <a:p>
            <a:pPr marL="342891" indent="-342891">
              <a:spcBef>
                <a:spcPct val="20000"/>
              </a:spcBef>
              <a:buFont typeface="Arial"/>
              <a:buChar char="•"/>
            </a:pPr>
            <a:r>
              <a:rPr lang="en-US" sz="2800" dirty="0">
                <a:latin typeface="Avenir Light"/>
                <a:cs typeface="Avenir Light"/>
              </a:rPr>
              <a:t>No definitive medical tests</a:t>
            </a:r>
          </a:p>
          <a:p>
            <a:pPr marL="342891" indent="-342891">
              <a:spcBef>
                <a:spcPct val="20000"/>
              </a:spcBef>
              <a:buFont typeface="Arial"/>
              <a:buChar char="•"/>
            </a:pPr>
            <a:r>
              <a:rPr lang="en-US" sz="2800" dirty="0">
                <a:latin typeface="Avenir Light"/>
                <a:cs typeface="Avenir Light"/>
              </a:rPr>
              <a:t>No established genetic markers</a:t>
            </a:r>
          </a:p>
          <a:p>
            <a:pPr marL="342891" indent="-342891">
              <a:spcBef>
                <a:spcPct val="20000"/>
              </a:spcBef>
              <a:buFont typeface="Arial"/>
              <a:buChar char="•"/>
            </a:pPr>
            <a:r>
              <a:rPr lang="en-US" sz="2800" dirty="0">
                <a:latin typeface="Avenir Light"/>
                <a:cs typeface="Avenir Light"/>
              </a:rPr>
              <a:t>Diagnosis based on phenotypes</a:t>
            </a:r>
          </a:p>
          <a:p>
            <a:pPr marL="342891" indent="-342891">
              <a:spcBef>
                <a:spcPct val="20000"/>
              </a:spcBef>
              <a:buFont typeface="Arial"/>
              <a:buChar char="•"/>
            </a:pPr>
            <a:r>
              <a:rPr lang="en-US" sz="2800" dirty="0">
                <a:latin typeface="Avenir Light"/>
                <a:cs typeface="Avenir Light"/>
              </a:rPr>
              <a:t>Wide spectrum of behavioral presentation</a:t>
            </a:r>
          </a:p>
          <a:p>
            <a:pPr marL="342891" indent="-342891">
              <a:spcBef>
                <a:spcPct val="20000"/>
              </a:spcBef>
              <a:buFont typeface="Arial"/>
              <a:buChar char="•"/>
            </a:pPr>
            <a:endParaRPr lang="en-US" sz="2800" dirty="0">
              <a:latin typeface="Avenir Light"/>
              <a:cs typeface="Avenir Light"/>
            </a:endParaRPr>
          </a:p>
          <a:p>
            <a:pPr marL="342891" indent="-342891">
              <a:spcBef>
                <a:spcPct val="20000"/>
              </a:spcBef>
            </a:pPr>
            <a:endParaRPr lang="en-US" sz="2800" dirty="0">
              <a:latin typeface="Avenir Light"/>
              <a:cs typeface="Avenir Light"/>
            </a:endParaRPr>
          </a:p>
        </p:txBody>
      </p:sp>
      <p:sp>
        <p:nvSpPr>
          <p:cNvPr id="7" name="Footer Placeholder 16">
            <a:extLst>
              <a:ext uri="{FF2B5EF4-FFF2-40B4-BE49-F238E27FC236}">
                <a16:creationId xmlns:a16="http://schemas.microsoft.com/office/drawing/2014/main" id="{D9B7A519-E59D-A247-9743-969A94F67BAD}"/>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35973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Diagnostic methods are primitive</a:t>
            </a:r>
          </a:p>
        </p:txBody>
      </p:sp>
      <p:sp>
        <p:nvSpPr>
          <p:cNvPr id="5" name="Content Placeholder 4"/>
          <p:cNvSpPr>
            <a:spLocks noGrp="1"/>
          </p:cNvSpPr>
          <p:nvPr>
            <p:ph idx="1"/>
          </p:nvPr>
        </p:nvSpPr>
        <p:spPr/>
        <p:txBody>
          <a:bodyPr/>
          <a:lstStyle/>
          <a:p>
            <a:r>
              <a:rPr lang="en-US" dirty="0">
                <a:latin typeface="Avenir Book" panose="02000503020000020003" pitchFamily="2" charset="0"/>
              </a:rPr>
              <a:t>Clinical setting</a:t>
            </a:r>
          </a:p>
          <a:p>
            <a:r>
              <a:rPr lang="en-US" dirty="0">
                <a:latin typeface="Avenir Book" panose="02000503020000020003" pitchFamily="2" charset="0"/>
              </a:rPr>
              <a:t>Expensive</a:t>
            </a:r>
          </a:p>
          <a:p>
            <a:r>
              <a:rPr lang="en-US" dirty="0">
                <a:latin typeface="Avenir Book" panose="02000503020000020003" pitchFamily="2" charset="0"/>
              </a:rPr>
              <a:t>Time consuming</a:t>
            </a:r>
          </a:p>
          <a:p>
            <a:r>
              <a:rPr lang="en-US" dirty="0">
                <a:latin typeface="Avenir Book" panose="02000503020000020003" pitchFamily="2" charset="0"/>
              </a:rPr>
              <a:t>Low tech (pencil and paper)</a:t>
            </a:r>
          </a:p>
          <a:p>
            <a:r>
              <a:rPr lang="en-US" dirty="0">
                <a:latin typeface="Avenir Book" panose="02000503020000020003" pitchFamily="2" charset="0"/>
              </a:rPr>
              <a:t>Too simplistic ( ∑codes &gt; threshold )</a:t>
            </a:r>
          </a:p>
          <a:p>
            <a:r>
              <a:rPr lang="en-US" dirty="0">
                <a:latin typeface="Avenir Book" panose="02000503020000020003" pitchFamily="2" charset="0"/>
              </a:rPr>
              <a:t>Fall short in predictive value</a:t>
            </a:r>
          </a:p>
          <a:p>
            <a:endParaRPr lang="en-US" dirty="0"/>
          </a:p>
          <a:p>
            <a:endParaRPr lang="en-US" dirty="0"/>
          </a:p>
        </p:txBody>
      </p:sp>
      <p:pic>
        <p:nvPicPr>
          <p:cNvPr id="6" name="Picture 5" descr="Screen Shot 2017-10-10 at 3.40.43 PM.png">
            <a:extLst>
              <a:ext uri="{FF2B5EF4-FFF2-40B4-BE49-F238E27FC236}">
                <a16:creationId xmlns:a16="http://schemas.microsoft.com/office/drawing/2014/main" id="{A2AB3F5B-EDFC-CE47-848F-04D3507B8BAE}"/>
              </a:ext>
            </a:extLst>
          </p:cNvPr>
          <p:cNvPicPr>
            <a:picLocks noChangeAspect="1"/>
          </p:cNvPicPr>
          <p:nvPr/>
        </p:nvPicPr>
        <p:blipFill>
          <a:blip r:embed="rId3"/>
          <a:stretch>
            <a:fillRect/>
          </a:stretch>
        </p:blipFill>
        <p:spPr>
          <a:xfrm>
            <a:off x="7299108" y="1496261"/>
            <a:ext cx="4882006" cy="3865478"/>
          </a:xfrm>
          <a:prstGeom prst="rect">
            <a:avLst/>
          </a:prstGeom>
          <a:ln w="3175" cap="flat" cmpd="sng" algn="ctr">
            <a:solidFill>
              <a:srgbClr val="000000"/>
            </a:solidFill>
            <a:prstDash val="solid"/>
            <a:round/>
            <a:headEnd type="none" w="med" len="med"/>
            <a:tailEnd type="none" w="med" len="med"/>
          </a:ln>
        </p:spPr>
      </p:pic>
      <p:pic>
        <p:nvPicPr>
          <p:cNvPr id="7" name="Picture 6" descr="Screen Shot 2017-10-10 at 3.48.10 PM.png">
            <a:extLst>
              <a:ext uri="{FF2B5EF4-FFF2-40B4-BE49-F238E27FC236}">
                <a16:creationId xmlns:a16="http://schemas.microsoft.com/office/drawing/2014/main" id="{AB49ED48-FB77-B049-AD4C-14167E1722E6}"/>
              </a:ext>
            </a:extLst>
          </p:cNvPr>
          <p:cNvPicPr>
            <a:picLocks noChangeAspect="1"/>
          </p:cNvPicPr>
          <p:nvPr/>
        </p:nvPicPr>
        <p:blipFill>
          <a:blip r:embed="rId4"/>
          <a:stretch>
            <a:fillRect/>
          </a:stretch>
        </p:blipFill>
        <p:spPr>
          <a:xfrm>
            <a:off x="6934200" y="2976591"/>
            <a:ext cx="2514600" cy="3270789"/>
          </a:xfrm>
          <a:prstGeom prst="rect">
            <a:avLst/>
          </a:prstGeom>
          <a:ln w="3175" cap="flat" cmpd="sng" algn="ctr">
            <a:solidFill>
              <a:srgbClr val="000000"/>
            </a:solidFill>
            <a:prstDash val="solid"/>
            <a:round/>
            <a:headEnd type="none" w="med" len="med"/>
            <a:tailEnd type="none" w="med" len="med"/>
          </a:ln>
        </p:spPr>
      </p:pic>
      <p:sp>
        <p:nvSpPr>
          <p:cNvPr id="10" name="Footer Placeholder 16">
            <a:extLst>
              <a:ext uri="{FF2B5EF4-FFF2-40B4-BE49-F238E27FC236}">
                <a16:creationId xmlns:a16="http://schemas.microsoft.com/office/drawing/2014/main" id="{4EB8052C-C28F-7F47-BE6B-ACC28F64D9A4}"/>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2783045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of care falls short</a:t>
            </a:r>
          </a:p>
        </p:txBody>
      </p:sp>
      <p:grpSp>
        <p:nvGrpSpPr>
          <p:cNvPr id="3" name="Group 107"/>
          <p:cNvGrpSpPr/>
          <p:nvPr/>
        </p:nvGrpSpPr>
        <p:grpSpPr>
          <a:xfrm>
            <a:off x="1469815" y="2286000"/>
            <a:ext cx="9845885" cy="3457890"/>
            <a:chOff x="951296" y="1552257"/>
            <a:chExt cx="7460181" cy="2620026"/>
          </a:xfrm>
        </p:grpSpPr>
        <p:sp>
          <p:nvSpPr>
            <p:cNvPr id="60" name="Rounded Rectangle 59"/>
            <p:cNvSpPr/>
            <p:nvPr/>
          </p:nvSpPr>
          <p:spPr bwMode="auto">
            <a:xfrm>
              <a:off x="5312497" y="1932394"/>
              <a:ext cx="2379258" cy="397074"/>
            </a:xfrm>
            <a:prstGeom prst="roundRect">
              <a:avLst/>
            </a:prstGeom>
            <a:solidFill>
              <a:srgbClr val="282828"/>
            </a:solidFill>
            <a:ln w="9525" cap="flat" cmpd="sng" algn="ctr">
              <a:noFill/>
              <a:prstDash val="solid"/>
              <a:round/>
              <a:headEnd type="none" w="med" len="med"/>
              <a:tailEnd type="none" w="med" len="med"/>
            </a:ln>
            <a:effectLst/>
          </p:spPr>
          <p:txBody>
            <a:bodyPr vert="horz" wrap="square" lIns="68580" tIns="34291" rIns="68580" bIns="34291" numCol="1" rtlCol="0" anchor="ctr" anchorCtr="0" compatLnSpc="1">
              <a:prstTxWarp prst="textNoShape">
                <a:avLst/>
              </a:prstTxWarp>
            </a:bodyPr>
            <a:lstStyle/>
            <a:p>
              <a:pPr algn="ctr" defTabSz="910347" eaLnBrk="0" fontAlgn="base" hangingPunct="0">
                <a:spcBef>
                  <a:spcPct val="0"/>
                </a:spcBef>
                <a:spcAft>
                  <a:spcPct val="0"/>
                </a:spcAft>
                <a:defRPr/>
              </a:pPr>
              <a:r>
                <a:rPr lang="en-US" sz="1400" kern="0" dirty="0">
                  <a:solidFill>
                    <a:schemeClr val="bg1"/>
                  </a:solidFill>
                  <a:latin typeface="Avenir Light"/>
                  <a:ea typeface="Lato" panose="020F0502020204030203" pitchFamily="34" charset="0"/>
                  <a:cs typeface="Avenir Light"/>
                </a:rPr>
                <a:t>Speech Delay</a:t>
              </a:r>
            </a:p>
          </p:txBody>
        </p:sp>
        <p:sp>
          <p:nvSpPr>
            <p:cNvPr id="61" name="Rounded Rectangle 60"/>
            <p:cNvSpPr/>
            <p:nvPr/>
          </p:nvSpPr>
          <p:spPr bwMode="auto">
            <a:xfrm>
              <a:off x="5322050" y="2352284"/>
              <a:ext cx="2359665" cy="398971"/>
            </a:xfrm>
            <a:prstGeom prst="roundRect">
              <a:avLst/>
            </a:prstGeom>
            <a:solidFill>
              <a:srgbClr val="282828"/>
            </a:solidFill>
            <a:ln w="9525" cap="flat" cmpd="sng" algn="ctr">
              <a:noFill/>
              <a:prstDash val="solid"/>
              <a:round/>
              <a:headEnd type="none" w="med" len="med"/>
              <a:tailEnd type="none" w="med" len="med"/>
            </a:ln>
            <a:effectLst/>
          </p:spPr>
          <p:txBody>
            <a:bodyPr vert="horz" wrap="square" lIns="68580" tIns="34291" rIns="68580" bIns="34291" numCol="1" rtlCol="0" anchor="ctr" anchorCtr="0" compatLnSpc="1">
              <a:prstTxWarp prst="textNoShape">
                <a:avLst/>
              </a:prstTxWarp>
            </a:bodyPr>
            <a:lstStyle/>
            <a:p>
              <a:pPr algn="ctr" defTabSz="910347" eaLnBrk="0" fontAlgn="base" hangingPunct="0">
                <a:spcBef>
                  <a:spcPct val="0"/>
                </a:spcBef>
                <a:spcAft>
                  <a:spcPct val="0"/>
                </a:spcAft>
                <a:defRPr/>
              </a:pPr>
              <a:r>
                <a:rPr lang="en-US" sz="1400" kern="0" dirty="0">
                  <a:solidFill>
                    <a:schemeClr val="bg1"/>
                  </a:solidFill>
                  <a:latin typeface="Avenir Light"/>
                  <a:ea typeface="Lato" panose="020F0502020204030203" pitchFamily="34" charset="0"/>
                  <a:cs typeface="Avenir Light"/>
                </a:rPr>
                <a:t>ADHD</a:t>
              </a:r>
            </a:p>
          </p:txBody>
        </p:sp>
        <p:sp>
          <p:nvSpPr>
            <p:cNvPr id="62" name="Rounded Rectangle 61"/>
            <p:cNvSpPr/>
            <p:nvPr/>
          </p:nvSpPr>
          <p:spPr bwMode="auto">
            <a:xfrm>
              <a:off x="5315912" y="2774216"/>
              <a:ext cx="2359667" cy="395630"/>
            </a:xfrm>
            <a:prstGeom prst="roundRect">
              <a:avLst/>
            </a:prstGeom>
            <a:solidFill>
              <a:srgbClr val="282828"/>
            </a:solidFill>
            <a:ln w="9525" cap="flat" cmpd="sng" algn="ctr">
              <a:noFill/>
              <a:prstDash val="solid"/>
              <a:round/>
              <a:headEnd type="none" w="med" len="med"/>
              <a:tailEnd type="none" w="med" len="med"/>
            </a:ln>
            <a:effectLst/>
          </p:spPr>
          <p:txBody>
            <a:bodyPr vert="horz" wrap="square" lIns="68580" tIns="34291" rIns="68580" bIns="34291" numCol="1" rtlCol="0" anchor="ctr" anchorCtr="0" compatLnSpc="1">
              <a:prstTxWarp prst="textNoShape">
                <a:avLst/>
              </a:prstTxWarp>
            </a:bodyPr>
            <a:lstStyle/>
            <a:p>
              <a:pPr algn="ctr" defTabSz="910347" eaLnBrk="0" fontAlgn="base" hangingPunct="0">
                <a:spcBef>
                  <a:spcPct val="0"/>
                </a:spcBef>
                <a:spcAft>
                  <a:spcPct val="0"/>
                </a:spcAft>
                <a:defRPr/>
              </a:pPr>
              <a:r>
                <a:rPr lang="en-US" sz="1400" kern="0" dirty="0">
                  <a:solidFill>
                    <a:schemeClr val="bg1"/>
                  </a:solidFill>
                  <a:latin typeface="Avenir Light"/>
                  <a:ea typeface="Lato" panose="020F0502020204030203" pitchFamily="34" charset="0"/>
                  <a:cs typeface="Avenir Light"/>
                </a:rPr>
                <a:t>Autism</a:t>
              </a:r>
            </a:p>
          </p:txBody>
        </p:sp>
        <p:sp>
          <p:nvSpPr>
            <p:cNvPr id="63" name="Rounded Rectangle 62"/>
            <p:cNvSpPr/>
            <p:nvPr/>
          </p:nvSpPr>
          <p:spPr bwMode="auto">
            <a:xfrm>
              <a:off x="5322051" y="1552257"/>
              <a:ext cx="2379258" cy="352586"/>
            </a:xfrm>
            <a:prstGeom prst="roundRect">
              <a:avLst/>
            </a:prstGeom>
            <a:solidFill>
              <a:srgbClr val="282828"/>
            </a:solidFill>
            <a:ln w="9525" cap="flat" cmpd="sng" algn="ctr">
              <a:noFill/>
              <a:prstDash val="solid"/>
              <a:round/>
              <a:headEnd type="none" w="med" len="med"/>
              <a:tailEnd type="none" w="med" len="med"/>
            </a:ln>
            <a:effectLst/>
          </p:spPr>
          <p:txBody>
            <a:bodyPr vert="horz" wrap="square" lIns="68580" tIns="34291" rIns="68580" bIns="34291" numCol="1" rtlCol="0" anchor="ctr" anchorCtr="0" compatLnSpc="1">
              <a:prstTxWarp prst="textNoShape">
                <a:avLst/>
              </a:prstTxWarp>
            </a:bodyPr>
            <a:lstStyle/>
            <a:p>
              <a:pPr algn="ctr" defTabSz="910347" eaLnBrk="0" fontAlgn="base" hangingPunct="0">
                <a:spcBef>
                  <a:spcPct val="0"/>
                </a:spcBef>
                <a:spcAft>
                  <a:spcPct val="0"/>
                </a:spcAft>
                <a:defRPr/>
              </a:pPr>
              <a:r>
                <a:rPr lang="en-US" sz="1400" kern="0" dirty="0">
                  <a:solidFill>
                    <a:schemeClr val="bg1"/>
                  </a:solidFill>
                  <a:latin typeface="Avenir Light"/>
                  <a:ea typeface="Lato" panose="020F0502020204030203" pitchFamily="34" charset="0"/>
                  <a:cs typeface="Avenir Light"/>
                </a:rPr>
                <a:t>No Diagnosis</a:t>
              </a:r>
            </a:p>
          </p:txBody>
        </p:sp>
        <p:grpSp>
          <p:nvGrpSpPr>
            <p:cNvPr id="4" name="Group 88"/>
            <p:cNvGrpSpPr/>
            <p:nvPr/>
          </p:nvGrpSpPr>
          <p:grpSpPr>
            <a:xfrm>
              <a:off x="4689988" y="1726500"/>
              <a:ext cx="684614" cy="1248926"/>
              <a:chOff x="5979338" y="2558773"/>
              <a:chExt cx="1664276" cy="1590691"/>
            </a:xfrm>
            <a:solidFill>
              <a:srgbClr val="00B49B"/>
            </a:solidFill>
          </p:grpSpPr>
          <p:cxnSp>
            <p:nvCxnSpPr>
              <p:cNvPr id="100" name="Straight Connector 99"/>
              <p:cNvCxnSpPr/>
              <p:nvPr/>
            </p:nvCxnSpPr>
            <p:spPr>
              <a:xfrm flipH="1">
                <a:off x="5979338" y="3210144"/>
                <a:ext cx="279406"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247384" y="2780307"/>
                <a:ext cx="540460"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787844" y="2558773"/>
                <a:ext cx="0" cy="518532"/>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787844" y="2558773"/>
                <a:ext cx="855100"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6247384" y="3880087"/>
                <a:ext cx="368135"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615519" y="3396271"/>
                <a:ext cx="0" cy="753193"/>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604657" y="3396271"/>
                <a:ext cx="183187"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87844" y="3145050"/>
                <a:ext cx="0" cy="473382"/>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787844" y="3145050"/>
                <a:ext cx="855770" cy="6696"/>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604656" y="4149464"/>
                <a:ext cx="1038288"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247384" y="2780307"/>
                <a:ext cx="0" cy="110546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87844" y="3064010"/>
                <a:ext cx="855770" cy="6696"/>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787844" y="3611736"/>
                <a:ext cx="855770" cy="6696"/>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a:xfrm>
              <a:off x="1056269" y="3499514"/>
              <a:ext cx="7355208" cy="17469"/>
            </a:xfrm>
            <a:prstGeom prst="line">
              <a:avLst/>
            </a:prstGeom>
            <a:ln/>
          </p:spPr>
          <p:style>
            <a:lnRef idx="2">
              <a:schemeClr val="dk1"/>
            </a:lnRef>
            <a:fillRef idx="0">
              <a:schemeClr val="dk1"/>
            </a:fillRef>
            <a:effectRef idx="1">
              <a:schemeClr val="dk1"/>
            </a:effectRef>
            <a:fontRef idx="minor">
              <a:schemeClr val="tx1"/>
            </a:fontRef>
          </p:style>
        </p:cxnSp>
        <p:sp>
          <p:nvSpPr>
            <p:cNvPr id="49" name="TextBox 48"/>
            <p:cNvSpPr txBox="1"/>
            <p:nvPr/>
          </p:nvSpPr>
          <p:spPr>
            <a:xfrm>
              <a:off x="951296" y="3228207"/>
              <a:ext cx="629039" cy="245872"/>
            </a:xfrm>
            <a:prstGeom prst="rect">
              <a:avLst/>
            </a:prstGeom>
            <a:noFill/>
            <a:ln>
              <a:noFill/>
            </a:ln>
          </p:spPr>
          <p:txBody>
            <a:bodyPr wrap="square" lIns="91051" tIns="45547" rIns="91051" bIns="45547" rtlCol="0">
              <a:spAutoFit/>
            </a:bodyPr>
            <a:lstStyle/>
            <a:p>
              <a:pPr algn="ctr"/>
              <a:r>
                <a:rPr lang="en-US" sz="1000" dirty="0">
                  <a:latin typeface="Avenir Light"/>
                  <a:cs typeface="Avenir Light"/>
                </a:rPr>
                <a:t>1 Years</a:t>
              </a:r>
            </a:p>
          </p:txBody>
        </p:sp>
        <p:sp>
          <p:nvSpPr>
            <p:cNvPr id="50" name="TextBox 49"/>
            <p:cNvSpPr txBox="1"/>
            <p:nvPr/>
          </p:nvSpPr>
          <p:spPr>
            <a:xfrm>
              <a:off x="2111981" y="3228207"/>
              <a:ext cx="594249" cy="245872"/>
            </a:xfrm>
            <a:prstGeom prst="rect">
              <a:avLst/>
            </a:prstGeom>
            <a:noFill/>
            <a:ln>
              <a:noFill/>
            </a:ln>
          </p:spPr>
          <p:txBody>
            <a:bodyPr wrap="none" lIns="91051" tIns="45547" rIns="91051" bIns="45547" rtlCol="0">
              <a:spAutoFit/>
            </a:bodyPr>
            <a:lstStyle/>
            <a:p>
              <a:r>
                <a:rPr lang="en-US" sz="1000" dirty="0">
                  <a:latin typeface="Avenir Light"/>
                  <a:cs typeface="Avenir Light"/>
                </a:rPr>
                <a:t>2 Years</a:t>
              </a:r>
            </a:p>
          </p:txBody>
        </p:sp>
        <p:sp>
          <p:nvSpPr>
            <p:cNvPr id="51" name="TextBox 50"/>
            <p:cNvSpPr txBox="1"/>
            <p:nvPr/>
          </p:nvSpPr>
          <p:spPr>
            <a:xfrm>
              <a:off x="3243673" y="3228207"/>
              <a:ext cx="594249" cy="245872"/>
            </a:xfrm>
            <a:prstGeom prst="rect">
              <a:avLst/>
            </a:prstGeom>
            <a:noFill/>
            <a:ln>
              <a:noFill/>
            </a:ln>
          </p:spPr>
          <p:txBody>
            <a:bodyPr wrap="none" lIns="91051" tIns="45547" rIns="91051" bIns="45547" rtlCol="0">
              <a:spAutoFit/>
            </a:bodyPr>
            <a:lstStyle/>
            <a:p>
              <a:r>
                <a:rPr lang="en-US" sz="1000" dirty="0">
                  <a:latin typeface="Avenir Light"/>
                  <a:cs typeface="Avenir Light"/>
                </a:rPr>
                <a:t>3 Years</a:t>
              </a:r>
            </a:p>
          </p:txBody>
        </p:sp>
        <p:sp>
          <p:nvSpPr>
            <p:cNvPr id="52" name="TextBox 51"/>
            <p:cNvSpPr txBox="1"/>
            <p:nvPr/>
          </p:nvSpPr>
          <p:spPr>
            <a:xfrm>
              <a:off x="7770438" y="3228207"/>
              <a:ext cx="613485" cy="245872"/>
            </a:xfrm>
            <a:prstGeom prst="rect">
              <a:avLst/>
            </a:prstGeom>
            <a:noFill/>
            <a:ln>
              <a:noFill/>
            </a:ln>
          </p:spPr>
          <p:txBody>
            <a:bodyPr wrap="none" lIns="91051" tIns="45547" rIns="91051" bIns="45547" rtlCol="0">
              <a:spAutoFit/>
            </a:bodyPr>
            <a:lstStyle/>
            <a:p>
              <a:r>
                <a:rPr lang="en-US" sz="1000" dirty="0">
                  <a:latin typeface="Avenir Light"/>
                  <a:cs typeface="Avenir Light"/>
                </a:rPr>
                <a:t>7  years</a:t>
              </a:r>
            </a:p>
          </p:txBody>
        </p:sp>
        <p:sp>
          <p:nvSpPr>
            <p:cNvPr id="53" name="TextBox 52"/>
            <p:cNvSpPr txBox="1"/>
            <p:nvPr/>
          </p:nvSpPr>
          <p:spPr>
            <a:xfrm>
              <a:off x="6638749" y="3228207"/>
              <a:ext cx="594249" cy="245872"/>
            </a:xfrm>
            <a:prstGeom prst="rect">
              <a:avLst/>
            </a:prstGeom>
            <a:noFill/>
            <a:ln>
              <a:noFill/>
            </a:ln>
          </p:spPr>
          <p:txBody>
            <a:bodyPr wrap="none" lIns="91051" tIns="45547" rIns="91051" bIns="45547" rtlCol="0">
              <a:spAutoFit/>
            </a:bodyPr>
            <a:lstStyle/>
            <a:p>
              <a:r>
                <a:rPr lang="en-US" sz="1000" dirty="0">
                  <a:latin typeface="Avenir Light"/>
                  <a:cs typeface="Avenir Light"/>
                </a:rPr>
                <a:t>6 Years</a:t>
              </a:r>
            </a:p>
          </p:txBody>
        </p:sp>
        <p:sp>
          <p:nvSpPr>
            <p:cNvPr id="54" name="TextBox 53"/>
            <p:cNvSpPr txBox="1"/>
            <p:nvPr/>
          </p:nvSpPr>
          <p:spPr>
            <a:xfrm>
              <a:off x="2292815" y="3649063"/>
              <a:ext cx="2585376" cy="523220"/>
            </a:xfrm>
            <a:prstGeom prst="rect">
              <a:avLst/>
            </a:prstGeom>
            <a:noFill/>
            <a:ln>
              <a:noFill/>
            </a:ln>
          </p:spPr>
          <p:txBody>
            <a:bodyPr wrap="square" rtlCol="0">
              <a:spAutoFit/>
            </a:bodyPr>
            <a:lstStyle/>
            <a:p>
              <a:pPr algn="ctr"/>
              <a:r>
                <a:rPr lang="en-US" sz="1400" dirty="0">
                  <a:latin typeface="Avenir Light"/>
                  <a:cs typeface="Avenir Light"/>
                </a:rPr>
                <a:t>Key developmental window for most effective intervention</a:t>
              </a:r>
            </a:p>
          </p:txBody>
        </p:sp>
        <p:sp>
          <p:nvSpPr>
            <p:cNvPr id="55" name="TextBox 54"/>
            <p:cNvSpPr txBox="1"/>
            <p:nvPr/>
          </p:nvSpPr>
          <p:spPr>
            <a:xfrm>
              <a:off x="4375365" y="3228207"/>
              <a:ext cx="594249" cy="245872"/>
            </a:xfrm>
            <a:prstGeom prst="rect">
              <a:avLst/>
            </a:prstGeom>
            <a:noFill/>
            <a:ln>
              <a:noFill/>
            </a:ln>
          </p:spPr>
          <p:txBody>
            <a:bodyPr wrap="none" lIns="91051" tIns="45547" rIns="91051" bIns="45547" rtlCol="0">
              <a:spAutoFit/>
            </a:bodyPr>
            <a:lstStyle/>
            <a:p>
              <a:r>
                <a:rPr lang="en-US" sz="1000" dirty="0">
                  <a:latin typeface="Avenir Light"/>
                  <a:cs typeface="Avenir Light"/>
                </a:rPr>
                <a:t>4 Years</a:t>
              </a:r>
            </a:p>
          </p:txBody>
        </p:sp>
        <p:sp>
          <p:nvSpPr>
            <p:cNvPr id="56" name="TextBox 55"/>
            <p:cNvSpPr txBox="1"/>
            <p:nvPr/>
          </p:nvSpPr>
          <p:spPr>
            <a:xfrm>
              <a:off x="5507057" y="3228207"/>
              <a:ext cx="594249" cy="245872"/>
            </a:xfrm>
            <a:prstGeom prst="rect">
              <a:avLst/>
            </a:prstGeom>
            <a:noFill/>
            <a:ln>
              <a:noFill/>
            </a:ln>
          </p:spPr>
          <p:txBody>
            <a:bodyPr wrap="none" lIns="91051" tIns="45547" rIns="91051" bIns="45547" rtlCol="0">
              <a:spAutoFit/>
            </a:bodyPr>
            <a:lstStyle/>
            <a:p>
              <a:r>
                <a:rPr lang="en-US" sz="1000" dirty="0">
                  <a:latin typeface="Avenir Light"/>
                  <a:cs typeface="Avenir Light"/>
                </a:rPr>
                <a:t>5 Years</a:t>
              </a:r>
            </a:p>
          </p:txBody>
        </p:sp>
        <p:cxnSp>
          <p:nvCxnSpPr>
            <p:cNvPr id="57" name="Straight Connector 56"/>
            <p:cNvCxnSpPr/>
            <p:nvPr/>
          </p:nvCxnSpPr>
          <p:spPr>
            <a:xfrm>
              <a:off x="2328165" y="3512478"/>
              <a:ext cx="2405708" cy="4505"/>
            </a:xfrm>
            <a:prstGeom prst="line">
              <a:avLst/>
            </a:prstGeom>
            <a:ln w="117475">
              <a:solidFill>
                <a:srgbClr val="81DAD9"/>
              </a:solidFill>
            </a:ln>
          </p:spPr>
          <p:style>
            <a:lnRef idx="1">
              <a:schemeClr val="accent1"/>
            </a:lnRef>
            <a:fillRef idx="0">
              <a:schemeClr val="accent1"/>
            </a:fillRef>
            <a:effectRef idx="0">
              <a:schemeClr val="accent1"/>
            </a:effectRef>
            <a:fontRef idx="minor">
              <a:schemeClr val="tx1"/>
            </a:fontRef>
          </p:style>
        </p:cxnSp>
        <p:sp>
          <p:nvSpPr>
            <p:cNvPr id="58" name="Isosceles Triangle 35"/>
            <p:cNvSpPr/>
            <p:nvPr/>
          </p:nvSpPr>
          <p:spPr>
            <a:xfrm flipV="1">
              <a:off x="3467824" y="3554555"/>
              <a:ext cx="126390" cy="63195"/>
            </a:xfrm>
            <a:prstGeom prst="triangle">
              <a:avLst/>
            </a:prstGeom>
            <a:solidFill>
              <a:srgbClr val="81D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Isosceles Triangle 36"/>
            <p:cNvSpPr/>
            <p:nvPr/>
          </p:nvSpPr>
          <p:spPr>
            <a:xfrm flipV="1">
              <a:off x="1602400" y="3149018"/>
              <a:ext cx="313999" cy="296471"/>
            </a:xfrm>
            <a:prstGeom prst="triangle">
              <a:avLst/>
            </a:prstGeom>
            <a:solidFill>
              <a:srgbClr val="7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352932" y="1700032"/>
              <a:ext cx="52938" cy="52938"/>
            </a:xfrm>
            <a:prstGeom prst="ellipse">
              <a:avLst/>
            </a:prstGeom>
            <a:solidFill>
              <a:srgbClr val="00B4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352932" y="2103047"/>
              <a:ext cx="52938" cy="52938"/>
            </a:xfrm>
            <a:prstGeom prst="ellipse">
              <a:avLst/>
            </a:prstGeom>
            <a:solidFill>
              <a:srgbClr val="00B4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352932" y="2169517"/>
              <a:ext cx="52938" cy="52938"/>
            </a:xfrm>
            <a:prstGeom prst="ellipse">
              <a:avLst/>
            </a:prstGeom>
            <a:solidFill>
              <a:srgbClr val="00B4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352932" y="2535697"/>
              <a:ext cx="52938" cy="52938"/>
            </a:xfrm>
            <a:prstGeom prst="ellipse">
              <a:avLst/>
            </a:prstGeom>
            <a:solidFill>
              <a:srgbClr val="00B4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352932" y="2949244"/>
              <a:ext cx="52938" cy="52938"/>
            </a:xfrm>
            <a:prstGeom prst="ellipse">
              <a:avLst/>
            </a:prstGeom>
            <a:solidFill>
              <a:srgbClr val="00B4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30"/>
            <p:cNvGrpSpPr/>
            <p:nvPr/>
          </p:nvGrpSpPr>
          <p:grpSpPr>
            <a:xfrm>
              <a:off x="2214846" y="1726501"/>
              <a:ext cx="2527803" cy="1068008"/>
              <a:chOff x="2438400" y="2612469"/>
              <a:chExt cx="3657599" cy="1545351"/>
            </a:xfrm>
          </p:grpSpPr>
          <p:sp>
            <p:nvSpPr>
              <p:cNvPr id="74" name="Flowchart: Alternate Process 37"/>
              <p:cNvSpPr/>
              <p:nvPr/>
            </p:nvSpPr>
            <p:spPr>
              <a:xfrm>
                <a:off x="2438400" y="2612469"/>
                <a:ext cx="3326437" cy="1545351"/>
              </a:xfrm>
              <a:prstGeom prst="flowChartAlternateProcess">
                <a:avLst/>
              </a:prstGeom>
              <a:solidFill>
                <a:srgbClr val="79CCC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sz="1400" dirty="0">
                    <a:solidFill>
                      <a:srgbClr val="000000"/>
                    </a:solidFill>
                    <a:latin typeface="Avenir Light"/>
                    <a:cs typeface="Avenir Light"/>
                  </a:rPr>
                  <a:t>3 critical years lost</a:t>
                </a:r>
              </a:p>
              <a:p>
                <a:pPr marL="566724" lvl="2" indent="-120648">
                  <a:buFont typeface="Arial"/>
                  <a:buChar char="•"/>
                </a:pPr>
                <a:r>
                  <a:rPr lang="en-US" sz="1200" dirty="0">
                    <a:solidFill>
                      <a:srgbClr val="000000"/>
                    </a:solidFill>
                    <a:latin typeface="Avenir Light"/>
                    <a:cs typeface="Avenir Light"/>
                  </a:rPr>
                  <a:t>Uncertain parents</a:t>
                </a:r>
              </a:p>
              <a:p>
                <a:pPr marL="566724" lvl="2" indent="-120648">
                  <a:buFont typeface="Arial"/>
                  <a:buChar char="•"/>
                </a:pPr>
                <a:r>
                  <a:rPr lang="en-US" sz="1200" dirty="0">
                    <a:solidFill>
                      <a:srgbClr val="000000"/>
                    </a:solidFill>
                    <a:latin typeface="Avenir Light"/>
                    <a:cs typeface="Avenir Light"/>
                  </a:rPr>
                  <a:t>Delayed referrals</a:t>
                </a:r>
              </a:p>
              <a:p>
                <a:pPr marL="566724" lvl="2" indent="-120648">
                  <a:buFont typeface="Arial"/>
                  <a:buChar char="•"/>
                </a:pPr>
                <a:r>
                  <a:rPr lang="en-US" sz="1200" dirty="0">
                    <a:solidFill>
                      <a:srgbClr val="000000"/>
                    </a:solidFill>
                    <a:latin typeface="Avenir Light"/>
                    <a:cs typeface="Avenir Light"/>
                  </a:rPr>
                  <a:t>1 year + waits for diagnosis</a:t>
                </a:r>
              </a:p>
            </p:txBody>
          </p:sp>
          <p:sp>
            <p:nvSpPr>
              <p:cNvPr id="75" name="Isosceles Triangle 41"/>
              <p:cNvSpPr/>
              <p:nvPr/>
            </p:nvSpPr>
            <p:spPr>
              <a:xfrm rot="16200000" flipV="1">
                <a:off x="5556562" y="3155151"/>
                <a:ext cx="684238" cy="394637"/>
              </a:xfrm>
              <a:prstGeom prst="triangle">
                <a:avLst/>
              </a:prstGeom>
              <a:solidFill>
                <a:srgbClr val="7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 name="Picture 70"/>
            <p:cNvPicPr>
              <a:picLocks noChangeAspect="1"/>
            </p:cNvPicPr>
            <p:nvPr/>
          </p:nvPicPr>
          <p:blipFill>
            <a:blip r:embed="rId3"/>
            <a:stretch>
              <a:fillRect/>
            </a:stretch>
          </p:blipFill>
          <p:spPr>
            <a:xfrm>
              <a:off x="1163536" y="1671008"/>
              <a:ext cx="1261961" cy="1185474"/>
            </a:xfrm>
            <a:prstGeom prst="rect">
              <a:avLst/>
            </a:prstGeom>
          </p:spPr>
        </p:pic>
        <p:sp>
          <p:nvSpPr>
            <p:cNvPr id="72" name="Rounded Rectangle 71"/>
            <p:cNvSpPr/>
            <p:nvPr/>
          </p:nvSpPr>
          <p:spPr>
            <a:xfrm rot="10800000">
              <a:off x="1203432" y="2768388"/>
              <a:ext cx="1177834" cy="409887"/>
            </a:xfrm>
            <a:prstGeom prst="roundRect">
              <a:avLst>
                <a:gd name="adj" fmla="val 50000"/>
              </a:avLst>
            </a:prstGeom>
            <a:solidFill>
              <a:srgbClr val="79CC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p:cNvSpPr txBox="1"/>
            <p:nvPr/>
          </p:nvSpPr>
          <p:spPr>
            <a:xfrm>
              <a:off x="1208692" y="2793122"/>
              <a:ext cx="1144637" cy="400110"/>
            </a:xfrm>
            <a:prstGeom prst="rect">
              <a:avLst/>
            </a:prstGeom>
            <a:noFill/>
            <a:effectLst/>
          </p:spPr>
          <p:txBody>
            <a:bodyPr wrap="square" rtlCol="0">
              <a:spAutoFit/>
            </a:bodyPr>
            <a:lstStyle/>
            <a:p>
              <a:pPr algn="ctr"/>
              <a:r>
                <a:rPr lang="en-US" sz="1000" dirty="0">
                  <a:solidFill>
                    <a:srgbClr val="000000"/>
                  </a:solidFill>
                  <a:latin typeface="Avenir Light"/>
                  <a:cs typeface="Avenir Light"/>
                </a:rPr>
                <a:t>Initial parent concern</a:t>
              </a:r>
            </a:p>
          </p:txBody>
        </p:sp>
        <p:sp>
          <p:nvSpPr>
            <p:cNvPr id="103" name="Oval 102"/>
            <p:cNvSpPr/>
            <p:nvPr/>
          </p:nvSpPr>
          <p:spPr>
            <a:xfrm>
              <a:off x="5352932" y="1700032"/>
              <a:ext cx="52938" cy="52938"/>
            </a:xfrm>
            <a:prstGeom prst="ellipse">
              <a:avLst/>
            </a:prstGeom>
            <a:solidFill>
              <a:srgbClr val="00B4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352932" y="2103047"/>
              <a:ext cx="52938" cy="52938"/>
            </a:xfrm>
            <a:prstGeom prst="ellipse">
              <a:avLst/>
            </a:prstGeom>
            <a:solidFill>
              <a:srgbClr val="00B4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352932" y="2169517"/>
              <a:ext cx="52938" cy="52938"/>
            </a:xfrm>
            <a:prstGeom prst="ellipse">
              <a:avLst/>
            </a:prstGeom>
            <a:solidFill>
              <a:srgbClr val="00B4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352932" y="2535697"/>
              <a:ext cx="52938" cy="52938"/>
            </a:xfrm>
            <a:prstGeom prst="ellipse">
              <a:avLst/>
            </a:prstGeom>
            <a:solidFill>
              <a:srgbClr val="00B4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352932" y="2949244"/>
              <a:ext cx="52938" cy="52938"/>
            </a:xfrm>
            <a:prstGeom prst="ellipse">
              <a:avLst/>
            </a:prstGeom>
            <a:solidFill>
              <a:srgbClr val="00B4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Footer Placeholder 16">
            <a:extLst>
              <a:ext uri="{FF2B5EF4-FFF2-40B4-BE49-F238E27FC236}">
                <a16:creationId xmlns:a16="http://schemas.microsoft.com/office/drawing/2014/main" id="{471AB8FF-4459-E84E-8BD3-17C6DFAA0AE1}"/>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1967263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can help</a:t>
            </a:r>
          </a:p>
        </p:txBody>
      </p:sp>
      <p:sp>
        <p:nvSpPr>
          <p:cNvPr id="5" name="Content Placeholder 4"/>
          <p:cNvSpPr>
            <a:spLocks noGrp="1"/>
          </p:cNvSpPr>
          <p:nvPr>
            <p:ph idx="1"/>
          </p:nvPr>
        </p:nvSpPr>
        <p:spPr>
          <a:xfrm>
            <a:off x="838200" y="1825625"/>
            <a:ext cx="5257800" cy="4351338"/>
          </a:xfrm>
        </p:spPr>
        <p:txBody>
          <a:bodyPr/>
          <a:lstStyle/>
          <a:p>
            <a:pPr marL="0" indent="0">
              <a:buNone/>
            </a:pPr>
            <a:r>
              <a:rPr lang="en-US" dirty="0">
                <a:latin typeface="Avenir Book" panose="02000503020000020003" pitchFamily="2" charset="0"/>
              </a:rPr>
              <a:t>Enable diagnostic/therapeutic services that are:</a:t>
            </a:r>
          </a:p>
          <a:p>
            <a:r>
              <a:rPr lang="en-US" dirty="0">
                <a:latin typeface="Avenir Book" panose="02000503020000020003" pitchFamily="2" charset="0"/>
              </a:rPr>
              <a:t>More timely</a:t>
            </a:r>
          </a:p>
          <a:p>
            <a:r>
              <a:rPr lang="en-US" dirty="0">
                <a:latin typeface="Avenir Book" panose="02000503020000020003" pitchFamily="2" charset="0"/>
              </a:rPr>
              <a:t>More sophisticated</a:t>
            </a:r>
          </a:p>
          <a:p>
            <a:r>
              <a:rPr lang="en-US" dirty="0">
                <a:latin typeface="Avenir Book" panose="02000503020000020003" pitchFamily="2" charset="0"/>
              </a:rPr>
              <a:t>Cheaper</a:t>
            </a:r>
          </a:p>
          <a:p>
            <a:r>
              <a:rPr lang="en-US" dirty="0">
                <a:latin typeface="Avenir Book" panose="02000503020000020003" pitchFamily="2" charset="0"/>
              </a:rPr>
              <a:t>Easier to apply </a:t>
            </a:r>
          </a:p>
          <a:p>
            <a:r>
              <a:rPr lang="en-US" dirty="0">
                <a:latin typeface="Avenir Book" panose="02000503020000020003" pitchFamily="2" charset="0"/>
              </a:rPr>
              <a:t>More scalable </a:t>
            </a:r>
          </a:p>
        </p:txBody>
      </p:sp>
      <p:sp>
        <p:nvSpPr>
          <p:cNvPr id="6" name="Title 3">
            <a:extLst>
              <a:ext uri="{FF2B5EF4-FFF2-40B4-BE49-F238E27FC236}">
                <a16:creationId xmlns:a16="http://schemas.microsoft.com/office/drawing/2014/main" id="{A4AD5269-94A1-4447-94CB-754ECDF5B5D7}"/>
              </a:ext>
            </a:extLst>
          </p:cNvPr>
          <p:cNvSpPr txBox="1">
            <a:spLocks/>
          </p:cNvSpPr>
          <p:nvPr/>
        </p:nvSpPr>
        <p:spPr>
          <a:xfrm>
            <a:off x="6096000" y="365124"/>
            <a:ext cx="3200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but</a:t>
            </a:r>
          </a:p>
        </p:txBody>
      </p:sp>
      <p:sp>
        <p:nvSpPr>
          <p:cNvPr id="7" name="Content Placeholder 4">
            <a:extLst>
              <a:ext uri="{FF2B5EF4-FFF2-40B4-BE49-F238E27FC236}">
                <a16:creationId xmlns:a16="http://schemas.microsoft.com/office/drawing/2014/main" id="{78F03743-70B8-EE47-9942-2FA33C183FAF}"/>
              </a:ext>
            </a:extLst>
          </p:cNvPr>
          <p:cNvSpPr txBox="1">
            <a:spLocks/>
          </p:cNvSpPr>
          <p:nvPr/>
        </p:nvSpPr>
        <p:spPr>
          <a:xfrm>
            <a:off x="6096000" y="1825625"/>
            <a:ext cx="5715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venir Book" panose="02000503020000020003" pitchFamily="2" charset="0"/>
              </a:rPr>
              <a:t>Resistance to wide adoption</a:t>
            </a:r>
          </a:p>
          <a:p>
            <a:r>
              <a:rPr lang="en-US" dirty="0">
                <a:latin typeface="Avenir Book" panose="02000503020000020003" pitchFamily="2" charset="0"/>
              </a:rPr>
              <a:t>Data security &amp; privacy </a:t>
            </a:r>
          </a:p>
          <a:p>
            <a:r>
              <a:rPr lang="en-US" dirty="0">
                <a:latin typeface="Avenir Book" panose="02000503020000020003" pitchFamily="2" charset="0"/>
              </a:rPr>
              <a:t>High bar of performance</a:t>
            </a:r>
          </a:p>
          <a:p>
            <a:r>
              <a:rPr lang="en-US" dirty="0">
                <a:latin typeface="Avenir Book" panose="02000503020000020003" pitchFamily="2" charset="0"/>
              </a:rPr>
              <a:t>Definitional noise</a:t>
            </a:r>
          </a:p>
          <a:p>
            <a:r>
              <a:rPr lang="en-US" dirty="0">
                <a:latin typeface="Avenir Book" panose="02000503020000020003" pitchFamily="2" charset="0"/>
              </a:rPr>
              <a:t>Parent and clinician subjectivity</a:t>
            </a:r>
          </a:p>
          <a:p>
            <a:r>
              <a:rPr lang="en-US" dirty="0">
                <a:latin typeface="Avenir Book" panose="02000503020000020003" pitchFamily="2" charset="0"/>
              </a:rPr>
              <a:t>Training set bias, sparsity, and shallowness</a:t>
            </a:r>
          </a:p>
        </p:txBody>
      </p:sp>
      <p:cxnSp>
        <p:nvCxnSpPr>
          <p:cNvPr id="3" name="Straight Connector 2">
            <a:extLst>
              <a:ext uri="{FF2B5EF4-FFF2-40B4-BE49-F238E27FC236}">
                <a16:creationId xmlns:a16="http://schemas.microsoft.com/office/drawing/2014/main" id="{AB5DFE8E-E2E5-944E-BAB5-69CF4EE0E78C}"/>
              </a:ext>
            </a:extLst>
          </p:cNvPr>
          <p:cNvCxnSpPr/>
          <p:nvPr/>
        </p:nvCxnSpPr>
        <p:spPr>
          <a:xfrm>
            <a:off x="6019800" y="365124"/>
            <a:ext cx="0" cy="5502276"/>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16">
            <a:extLst>
              <a:ext uri="{FF2B5EF4-FFF2-40B4-BE49-F238E27FC236}">
                <a16:creationId xmlns:a16="http://schemas.microsoft.com/office/drawing/2014/main" id="{D1DD749F-E34F-BB4B-9502-16C9094B5473}"/>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376640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2B7738-0711-494E-9D7F-A07F12BF4E3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Agenda</a:t>
            </a:r>
          </a:p>
        </p:txBody>
      </p:sp>
      <p:sp>
        <p:nvSpPr>
          <p:cNvPr id="5" name="Content Placeholder 4">
            <a:extLst>
              <a:ext uri="{FF2B5EF4-FFF2-40B4-BE49-F238E27FC236}">
                <a16:creationId xmlns:a16="http://schemas.microsoft.com/office/drawing/2014/main" id="{E9E79ADC-6751-884A-961D-A10113C3141F}"/>
              </a:ext>
            </a:extLst>
          </p:cNvPr>
          <p:cNvSpPr txBox="1">
            <a:spLocks/>
          </p:cNvSpPr>
          <p:nvPr/>
        </p:nvSpPr>
        <p:spPr>
          <a:xfrm>
            <a:off x="838200" y="1828800"/>
            <a:ext cx="8229600" cy="3394472"/>
          </a:xfrm>
          <a:prstGeom prst="rect">
            <a:avLst/>
          </a:prstGeom>
        </p:spPr>
        <p:txBody>
          <a:bodyPr/>
          <a:lstStyle/>
          <a:p>
            <a:pPr marL="514350" indent="-514350">
              <a:spcBef>
                <a:spcPct val="20000"/>
              </a:spcBef>
              <a:buFont typeface="Arial" panose="020B0604020202020204" pitchFamily="34" charset="0"/>
              <a:buChar char="•"/>
            </a:pPr>
            <a:r>
              <a:rPr lang="en-US" sz="3200" dirty="0">
                <a:solidFill>
                  <a:schemeClr val="bg1">
                    <a:lumMod val="65000"/>
                  </a:schemeClr>
                </a:solidFill>
                <a:latin typeface="Avenir Light"/>
                <a:cs typeface="Avenir Light"/>
              </a:rPr>
              <a:t>Problem</a:t>
            </a:r>
          </a:p>
          <a:p>
            <a:pPr marL="514350" indent="-514350">
              <a:spcBef>
                <a:spcPct val="20000"/>
              </a:spcBef>
              <a:buFont typeface="Arial" panose="020B0604020202020204" pitchFamily="34" charset="0"/>
              <a:buChar char="•"/>
            </a:pPr>
            <a:r>
              <a:rPr lang="en-US" sz="3200" dirty="0">
                <a:latin typeface="Avenir Light"/>
                <a:cs typeface="Avenir Light"/>
              </a:rPr>
              <a:t>Approach</a:t>
            </a:r>
          </a:p>
          <a:p>
            <a:pPr marL="514350" indent="-514350">
              <a:spcBef>
                <a:spcPct val="20000"/>
              </a:spcBef>
              <a:buFont typeface="Arial" panose="020B0604020202020204" pitchFamily="34" charset="0"/>
              <a:buChar char="•"/>
            </a:pPr>
            <a:r>
              <a:rPr lang="en-US" sz="3200" dirty="0">
                <a:solidFill>
                  <a:schemeClr val="bg1">
                    <a:lumMod val="65000"/>
                  </a:schemeClr>
                </a:solidFill>
                <a:latin typeface="Avenir Light"/>
                <a:cs typeface="Avenir Light"/>
              </a:rPr>
              <a:t>Logistics</a:t>
            </a:r>
          </a:p>
          <a:p>
            <a:pPr>
              <a:spcBef>
                <a:spcPct val="20000"/>
              </a:spcBef>
            </a:pPr>
            <a:endParaRPr lang="en-US" sz="2800" dirty="0">
              <a:solidFill>
                <a:schemeClr val="bg1">
                  <a:lumMod val="65000"/>
                </a:schemeClr>
              </a:solidFill>
              <a:latin typeface="Avenir Light"/>
              <a:cs typeface="Avenir Light"/>
            </a:endParaRPr>
          </a:p>
          <a:p>
            <a:pPr marL="342891" indent="-342891">
              <a:spcBef>
                <a:spcPct val="20000"/>
              </a:spcBef>
            </a:pPr>
            <a:endParaRPr lang="en-US" sz="2800" dirty="0">
              <a:latin typeface="Avenir Light"/>
              <a:cs typeface="Avenir Light"/>
            </a:endParaRPr>
          </a:p>
        </p:txBody>
      </p:sp>
      <p:sp>
        <p:nvSpPr>
          <p:cNvPr id="6" name="Footer Placeholder 16">
            <a:extLst>
              <a:ext uri="{FF2B5EF4-FFF2-40B4-BE49-F238E27FC236}">
                <a16:creationId xmlns:a16="http://schemas.microsoft.com/office/drawing/2014/main" id="{E7C80485-7337-8A4A-A29C-6462B44D56A9}"/>
              </a:ext>
            </a:extLst>
          </p:cNvPr>
          <p:cNvSpPr>
            <a:spLocks noGrp="1"/>
          </p:cNvSpPr>
          <p:nvPr>
            <p:ph type="ftr" sz="quarter" idx="3"/>
          </p:nvPr>
        </p:nvSpPr>
        <p:spPr>
          <a:xfrm>
            <a:off x="1548161" y="6356349"/>
            <a:ext cx="2871439" cy="365125"/>
          </a:xfrm>
        </p:spPr>
        <p:txBody>
          <a:bodyPr/>
          <a:lstStyle/>
          <a:p>
            <a:pPr algn="l"/>
            <a:r>
              <a:rPr lang="en-US" dirty="0"/>
              <a:t>ODSC East - Boston – Apr 2019 </a:t>
            </a:r>
          </a:p>
        </p:txBody>
      </p:sp>
    </p:spTree>
    <p:extLst>
      <p:ext uri="{BB962C8B-B14F-4D97-AF65-F5344CB8AC3E}">
        <p14:creationId xmlns:p14="http://schemas.microsoft.com/office/powerpoint/2010/main" val="2054225419"/>
      </p:ext>
    </p:extLst>
  </p:cSld>
  <p:clrMapOvr>
    <a:masterClrMapping/>
  </p:clrMapOvr>
</p:sld>
</file>

<file path=ppt/theme/theme1.xml><?xml version="1.0" encoding="utf-8"?>
<a:theme xmlns:a="http://schemas.openxmlformats.org/drawingml/2006/main" name="Cognoa">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25312</TotalTime>
  <Words>4136</Words>
  <Application>Microsoft Macintosh PowerPoint</Application>
  <PresentationFormat>Widescreen</PresentationFormat>
  <Paragraphs>464</Paragraphs>
  <Slides>28</Slides>
  <Notes>28</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Avenir Book</vt:lpstr>
      <vt:lpstr>Avenir Light</vt:lpstr>
      <vt:lpstr>Calibri</vt:lpstr>
      <vt:lpstr>Calibri Light</vt:lpstr>
      <vt:lpstr>Cognoa</vt:lpstr>
      <vt:lpstr>    AI to Revolutionize Child Behavioral Diagnostics &amp; Therapeutics </vt:lpstr>
      <vt:lpstr>PowerPoint Presentation</vt:lpstr>
      <vt:lpstr>PowerPoint Presentation</vt:lpstr>
      <vt:lpstr>Child behavioral health conditions are common</vt:lpstr>
      <vt:lpstr>Behavioral health diagnostics are challenging</vt:lpstr>
      <vt:lpstr>Diagnostic methods are primitive</vt:lpstr>
      <vt:lpstr>Standard of care falls short</vt:lpstr>
      <vt:lpstr>AI can help</vt:lpstr>
      <vt:lpstr>PowerPoint Presentation</vt:lpstr>
      <vt:lpstr>Our approach</vt:lpstr>
      <vt:lpstr>Our approach</vt:lpstr>
      <vt:lpstr>Our approach</vt:lpstr>
      <vt:lpstr>Underlying predictive models</vt:lpstr>
      <vt:lpstr>Perception module</vt:lpstr>
      <vt:lpstr>Underlying Behavioral Fingerprinting</vt:lpstr>
      <vt:lpstr>PowerPoint Presentation</vt:lpstr>
      <vt:lpstr>Near Future: Role reversal</vt:lpstr>
      <vt:lpstr>Near Future: Role reversal</vt:lpstr>
      <vt:lpstr>Near Future: Role reversal</vt:lpstr>
      <vt:lpstr>Near Future: Role reversal</vt:lpstr>
      <vt:lpstr>Near Future: Role reversal</vt:lpstr>
      <vt:lpstr>Epistemology of the future</vt:lpstr>
      <vt:lpstr>Far Future?</vt:lpstr>
      <vt:lpstr>Far Future?</vt:lpstr>
      <vt:lpstr>Far Future?</vt:lpstr>
      <vt:lpstr>The future of the carriage</vt:lpstr>
      <vt:lpstr>The future of pediatric behavioral healthcare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sekhar</dc:creator>
  <cp:lastModifiedBy>Halim Abbas</cp:lastModifiedBy>
  <cp:revision>128</cp:revision>
  <dcterms:created xsi:type="dcterms:W3CDTF">2014-07-16T08:41:13Z</dcterms:created>
  <dcterms:modified xsi:type="dcterms:W3CDTF">2019-04-22T20:04:46Z</dcterms:modified>
</cp:coreProperties>
</file>